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8"/>
  </p:notesMasterIdLst>
  <p:handoutMasterIdLst>
    <p:handoutMasterId r:id="rId39"/>
  </p:handoutMasterIdLst>
  <p:sldIdLst>
    <p:sldId id="350" r:id="rId5"/>
    <p:sldId id="374" r:id="rId6"/>
    <p:sldId id="361" r:id="rId7"/>
    <p:sldId id="375" r:id="rId8"/>
    <p:sldId id="367" r:id="rId9"/>
    <p:sldId id="365" r:id="rId10"/>
    <p:sldId id="366" r:id="rId11"/>
    <p:sldId id="369" r:id="rId12"/>
    <p:sldId id="353" r:id="rId13"/>
    <p:sldId id="370" r:id="rId14"/>
    <p:sldId id="368" r:id="rId15"/>
    <p:sldId id="371" r:id="rId16"/>
    <p:sldId id="372" r:id="rId17"/>
    <p:sldId id="373" r:id="rId18"/>
    <p:sldId id="390" r:id="rId19"/>
    <p:sldId id="364"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56" r:id="rId35"/>
    <p:sldId id="343" r:id="rId36"/>
    <p:sldId id="33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94" d="100"/>
          <a:sy n="94" d="100"/>
        </p:scale>
        <p:origin x="240" y="6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xmlns=""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9/28/2022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32</a:t>
            </a:fld>
            <a:endParaRPr lang="en-US" dirty="0"/>
          </a:p>
        </p:txBody>
      </p:sp>
    </p:spTree>
    <p:extLst>
      <p:ext uri="{BB962C8B-B14F-4D97-AF65-F5344CB8AC3E}">
        <p14:creationId xmlns:p14="http://schemas.microsoft.com/office/powerpoint/2010/main" val="1823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33</a:t>
            </a:fld>
            <a:endParaRPr lang="en-US" dirty="0"/>
          </a:p>
        </p:txBody>
      </p:sp>
    </p:spTree>
    <p:extLst>
      <p:ext uri="{BB962C8B-B14F-4D97-AF65-F5344CB8AC3E}">
        <p14:creationId xmlns:p14="http://schemas.microsoft.com/office/powerpoint/2010/main" val="4285802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xmlns=""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xmlns=""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xmlns=""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xmlns=""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xmlns=""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xmlns=""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xmlns=""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xmlns=""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xmlns=""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xmlns=""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xmlns=""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xmlns=""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xmlns=""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xmlns=""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xmlns=""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xmlns=""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xmlns="" id="{4914D182-A7DD-4F7B-B207-262854316EDA}"/>
              </a:ext>
            </a:extLst>
          </p:cNvPr>
          <p:cNvSpPr>
            <a:spLocks noGrp="1"/>
          </p:cNvSpPr>
          <p:nvPr>
            <p:ph type="dt" sz="half" idx="14"/>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xmlns=""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xmlns=""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xmlns=""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xmlns=""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xmlns=""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xmlns=""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xmlns=""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xmlns=""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xmlns=""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xmlns=""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xmlns=""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xmlns=""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xmlns=""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xmlns=""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xmlns=""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xmlns="" id="{F0FA07F3-F8E4-4505-85EC-22734AC68792}"/>
              </a:ext>
            </a:extLst>
          </p:cNvPr>
          <p:cNvSpPr>
            <a:spLocks noGrp="1"/>
          </p:cNvSpPr>
          <p:nvPr>
            <p:ph type="dt" sz="half" idx="14"/>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xmlns=""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p15:clr>
            <a:srgbClr val="FBAE40"/>
          </p15:clr>
        </p15:guide>
        <p15:guide id="11" pos="2880">
          <p15:clr>
            <a:srgbClr val="FBAE40"/>
          </p15:clr>
        </p15:guide>
        <p15:guide id="12" orient="horz" pos="17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xmlns=""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xmlns=""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xmlns=""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xmlns=""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xmlns=""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xmlns=""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xmlns=""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xmlns=""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xmlns=""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xmlns=""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xmlns=""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xmlns=""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xmlns=""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xmlns=""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xmlns=""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xmlns=""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xmlns="" id="{EC45E38A-5516-4C3E-88FC-0DCBD876054B}"/>
              </a:ext>
            </a:extLst>
          </p:cNvPr>
          <p:cNvSpPr>
            <a:spLocks noGrp="1"/>
          </p:cNvSpPr>
          <p:nvPr>
            <p:ph type="dt" sz="half" idx="21"/>
          </p:nvPr>
        </p:nvSpPr>
        <p:spPr/>
        <p:txBody>
          <a:bodyPr/>
          <a:lstStyle/>
          <a:p>
            <a:fld id="{6FCA8E82-58CD-E045-8B98-B7A85B79B752}" type="datetime4">
              <a:rPr lang="en-US" smtClean="0"/>
              <a:pPr/>
              <a:t>September 28, 2022</a:t>
            </a:fld>
            <a:endParaRPr lang="en-US" dirty="0">
              <a:latin typeface="+mn-lt"/>
            </a:endParaRPr>
          </a:p>
        </p:txBody>
      </p:sp>
      <p:sp>
        <p:nvSpPr>
          <p:cNvPr id="5" name="Footer Placeholder 4">
            <a:extLst>
              <a:ext uri="{FF2B5EF4-FFF2-40B4-BE49-F238E27FC236}">
                <a16:creationId xmlns:a16="http://schemas.microsoft.com/office/drawing/2014/main" xmlns=""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xmlns=""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xmlns=""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xmlns=""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xmlns=""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xmlns=""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xmlns=""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xmlns=""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xmlns=""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xmlns=""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xmlns=""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xmlns=""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xmlns=""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xmlns=""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xmlns=""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xmlns=""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xmlns=""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xmlns=""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xmlns=""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xmlns=""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xmlns=""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xmlns=""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xmlns=""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xmlns=""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xmlns=""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xmlns=""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xmlns=""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xmlns=""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xmlns=""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xmlns=""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xmlns=""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xmlns=""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xmlns="" id="{62655503-4608-4F79-A5D4-B2F67958F263}"/>
              </a:ext>
            </a:extLst>
          </p:cNvPr>
          <p:cNvSpPr>
            <a:spLocks noGrp="1"/>
          </p:cNvSpPr>
          <p:nvPr>
            <p:ph type="dt" sz="half" idx="25"/>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xmlns=""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xmlns=""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xmlns=""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xmlns=""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xmlns=""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xmlns=""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xmlns=""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xmlns=""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xmlns="" id="{CA64E0B3-57C5-4DAF-8531-F39610E77C09}"/>
              </a:ext>
            </a:extLst>
          </p:cNvPr>
          <p:cNvSpPr>
            <a:spLocks noGrp="1"/>
          </p:cNvSpPr>
          <p:nvPr>
            <p:ph type="dt" sz="half" idx="14"/>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xmlns=""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p15:clr>
            <a:srgbClr val="FBAE40"/>
          </p15:clr>
        </p15:guide>
        <p15:guide id="7" orient="horz" pos="1440">
          <p15:clr>
            <a:srgbClr val="FBAE40"/>
          </p15:clr>
        </p15:guide>
        <p15:guide id="9" orient="horz" pos="1224">
          <p15:clr>
            <a:srgbClr val="FBAE40"/>
          </p15:clr>
        </p15:guide>
        <p15:guide id="10" orient="horz" pos="5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xmlns=""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xmlns=""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xmlns=""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xmlns=""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xmlns=""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xmlns=""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xmlns=""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xmlns=""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xmlns=""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xmlns="" id="{371012B1-809A-45CE-9FED-46D08DC8C42B}"/>
              </a:ext>
            </a:extLst>
          </p:cNvPr>
          <p:cNvSpPr>
            <a:spLocks noGrp="1"/>
          </p:cNvSpPr>
          <p:nvPr>
            <p:ph type="dt" sz="half" idx="11"/>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xmlns=""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xmlns=""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xmlns=""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xmlns="" id="{9B2411D2-78FE-46C1-9EA9-C6A882903B53}"/>
              </a:ext>
            </a:extLst>
          </p:cNvPr>
          <p:cNvSpPr>
            <a:spLocks noGrp="1"/>
          </p:cNvSpPr>
          <p:nvPr>
            <p:ph type="dt" sz="half" idx="11"/>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xmlns=""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xmlns=""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xmlns=""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xmlns=""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xmlns=""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xmlns=""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xmlns=""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xmlns=""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xmlns=""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xmlns=""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xmlns=""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xmlns=""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xmlns=""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xmlns=""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xmlns=""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xmlns=""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xmlns=""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xmlns=""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xmlns=""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xmlns=""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xmlns=""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xmlns=""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xmlns=""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xmlns=""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xmlns=""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xmlns=""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xmlns=""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xmlns=""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xmlns=""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xmlns=""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xmlns=""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xmlns=""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xmlns=""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xmlns=""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xmlns=""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xmlns=""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xmlns="" id="{8ED89364-B1CB-4E72-A6BB-95A34B50661C}"/>
              </a:ext>
            </a:extLst>
          </p:cNvPr>
          <p:cNvSpPr>
            <a:spLocks noGrp="1"/>
          </p:cNvSpPr>
          <p:nvPr>
            <p:ph type="dt" sz="half" idx="32"/>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xmlns=""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xmlns=""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xmlns=""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xmlns=""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xmlns=""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xmlns=""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xmlns=""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xmlns=""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xmlns=""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xmlns=""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xmlns=""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xmlns=""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xmlns="" id="{21DC2552-C347-4C3D-8C92-4A6981227C0E}"/>
              </a:ext>
            </a:extLst>
          </p:cNvPr>
          <p:cNvSpPr>
            <a:spLocks noGrp="1"/>
          </p:cNvSpPr>
          <p:nvPr>
            <p:ph type="dt" sz="half" idx="36"/>
          </p:nvPr>
        </p:nvSpPr>
        <p:spPr/>
        <p:txBody>
          <a:bodyPr/>
          <a:lstStyle/>
          <a:p>
            <a:fld id="{6FCA8E82-58CD-E045-8B98-B7A85B79B752}" type="datetime4">
              <a:rPr lang="en-US" smtClean="0"/>
              <a:pPr/>
              <a:t>September 28, 2022</a:t>
            </a:fld>
            <a:endParaRPr lang="en-US" dirty="0">
              <a:latin typeface="+mn-lt"/>
            </a:endParaRPr>
          </a:p>
        </p:txBody>
      </p:sp>
      <p:sp>
        <p:nvSpPr>
          <p:cNvPr id="3" name="Footer Placeholder 2">
            <a:extLst>
              <a:ext uri="{FF2B5EF4-FFF2-40B4-BE49-F238E27FC236}">
                <a16:creationId xmlns:a16="http://schemas.microsoft.com/office/drawing/2014/main" xmlns=""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xmlns=""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xmlns=""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September 28, 2022</a:t>
            </a:fld>
            <a:endParaRPr lang="en-US" dirty="0">
              <a:latin typeface="+mn-lt"/>
            </a:endParaRPr>
          </a:p>
        </p:txBody>
      </p:sp>
      <p:sp>
        <p:nvSpPr>
          <p:cNvPr id="31" name="Footer Placeholder 4">
            <a:extLst>
              <a:ext uri="{FF2B5EF4-FFF2-40B4-BE49-F238E27FC236}">
                <a16:creationId xmlns:a16="http://schemas.microsoft.com/office/drawing/2014/main" xmlns=""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xmlns=""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mailto:ashish99.sawant@gmail.com" TargetMode="External"/><Relationship Id="rId2" Type="http://schemas.openxmlformats.org/officeDocument/2006/relationships/hyperlink" Target="mailto:abdulazizshaikh400@gmail.com" TargetMode="External"/><Relationship Id="rId1" Type="http://schemas.openxmlformats.org/officeDocument/2006/relationships/slideLayout" Target="../slideLayouts/slideLayout8.xml"/><Relationship Id="rId5" Type="http://schemas.openxmlformats.org/officeDocument/2006/relationships/image" Target="../media/image30.jpe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3E168C-8042-5B4E-A5A4-A5BF693AE2D6}"/>
              </a:ext>
            </a:extLst>
          </p:cNvPr>
          <p:cNvSpPr>
            <a:spLocks noGrp="1"/>
          </p:cNvSpPr>
          <p:nvPr>
            <p:ph type="ctrTitle"/>
          </p:nvPr>
        </p:nvSpPr>
        <p:spPr>
          <a:xfrm>
            <a:off x="6976654" y="1450360"/>
            <a:ext cx="5491571" cy="1514019"/>
          </a:xfrm>
        </p:spPr>
        <p:txBody>
          <a:bodyPr/>
          <a:lstStyle/>
          <a:p>
            <a:r>
              <a:rPr lang="en-US" sz="8800" dirty="0">
                <a:effectLst>
                  <a:outerShdw blurRad="38100" dist="38100" dir="2700000" algn="tl">
                    <a:srgbClr val="000000">
                      <a:alpha val="43137"/>
                    </a:srgbClr>
                  </a:outerShdw>
                </a:effectLst>
              </a:rPr>
              <a:t>AirTaxi</a:t>
            </a:r>
            <a:r>
              <a:rPr lang="en-US" dirty="0"/>
              <a:t/>
            </a:r>
            <a:br>
              <a:rPr lang="en-US" dirty="0"/>
            </a:br>
            <a:r>
              <a:rPr lang="en-US" sz="2800" dirty="0">
                <a:solidFill>
                  <a:srgbClr val="FF0000"/>
                </a:solidFill>
              </a:rPr>
              <a:t>(Airline Reservation System)</a:t>
            </a:r>
            <a:endParaRPr lang="en-US" dirty="0">
              <a:solidFill>
                <a:srgbClr val="FF0000"/>
              </a:solidFill>
            </a:endParaRPr>
          </a:p>
        </p:txBody>
      </p:sp>
      <p:sp>
        <p:nvSpPr>
          <p:cNvPr id="3" name="Text Placeholder 2">
            <a:extLst>
              <a:ext uri="{FF2B5EF4-FFF2-40B4-BE49-F238E27FC236}">
                <a16:creationId xmlns:a16="http://schemas.microsoft.com/office/drawing/2014/main" xmlns="" id="{F18E61D8-31A3-2D45-8E25-CBE846E26E1C}"/>
              </a:ext>
            </a:extLst>
          </p:cNvPr>
          <p:cNvSpPr>
            <a:spLocks noGrp="1"/>
          </p:cNvSpPr>
          <p:nvPr>
            <p:ph type="body" sz="quarter" idx="11"/>
          </p:nvPr>
        </p:nvSpPr>
        <p:spPr>
          <a:xfrm>
            <a:off x="5886323" y="4454303"/>
            <a:ext cx="5491570" cy="953337"/>
          </a:xfrm>
        </p:spPr>
        <p:txBody>
          <a:bodyPr/>
          <a:lstStyle/>
          <a:p>
            <a:r>
              <a:rPr lang="en-US" sz="2400" dirty="0">
                <a:latin typeface="+mj-lt"/>
              </a:rPr>
              <a:t>Have A Safe Flight!!!</a:t>
            </a:r>
          </a:p>
          <a:p>
            <a:endParaRPr lang="en-US" sz="1600" dirty="0">
              <a:latin typeface="+mj-lt"/>
            </a:endParaRPr>
          </a:p>
          <a:p>
            <a:r>
              <a:rPr lang="en-US" sz="1600" dirty="0">
                <a:solidFill>
                  <a:schemeClr val="accent5"/>
                </a:solidFill>
                <a:latin typeface="+mj-lt"/>
              </a:rPr>
              <a:t>Group no: 99</a:t>
            </a:r>
          </a:p>
          <a:p>
            <a:r>
              <a:rPr lang="en-US" sz="1600" dirty="0">
                <a:solidFill>
                  <a:schemeClr val="accent5"/>
                </a:solidFill>
                <a:latin typeface="+mj-lt"/>
              </a:rPr>
              <a:t>Presented By-</a:t>
            </a:r>
          </a:p>
          <a:p>
            <a:r>
              <a:rPr lang="en-US" sz="1600" dirty="0">
                <a:solidFill>
                  <a:schemeClr val="accent5"/>
                </a:solidFill>
                <a:latin typeface="+mj-lt"/>
              </a:rPr>
              <a:t>Ashish </a:t>
            </a:r>
            <a:r>
              <a:rPr lang="en-US" sz="1600" dirty="0" err="1" smtClean="0">
                <a:solidFill>
                  <a:schemeClr val="accent5"/>
                </a:solidFill>
                <a:latin typeface="+mj-lt"/>
              </a:rPr>
              <a:t>Sawant</a:t>
            </a:r>
            <a:r>
              <a:rPr lang="en-US" sz="1600" dirty="0" smtClean="0">
                <a:solidFill>
                  <a:schemeClr val="accent5"/>
                </a:solidFill>
                <a:latin typeface="+mj-lt"/>
              </a:rPr>
              <a:t>(220341220176)</a:t>
            </a:r>
            <a:endParaRPr lang="en-US" sz="1600" dirty="0">
              <a:solidFill>
                <a:schemeClr val="accent5"/>
              </a:solidFill>
              <a:latin typeface="+mj-lt"/>
            </a:endParaRPr>
          </a:p>
          <a:p>
            <a:r>
              <a:rPr lang="en-US" sz="1600" dirty="0">
                <a:solidFill>
                  <a:schemeClr val="accent5"/>
                </a:solidFill>
                <a:latin typeface="+mj-lt"/>
              </a:rPr>
              <a:t>Abdulaziz </a:t>
            </a:r>
            <a:r>
              <a:rPr lang="en-US" sz="1600" dirty="0" err="1" smtClean="0">
                <a:solidFill>
                  <a:schemeClr val="accent5"/>
                </a:solidFill>
                <a:latin typeface="+mj-lt"/>
              </a:rPr>
              <a:t>shaikh</a:t>
            </a:r>
            <a:r>
              <a:rPr lang="en-US" sz="1600" dirty="0" smtClean="0">
                <a:solidFill>
                  <a:schemeClr val="accent5"/>
                </a:solidFill>
                <a:latin typeface="+mj-lt"/>
              </a:rPr>
              <a:t>(220341220179)</a:t>
            </a:r>
            <a:endParaRPr lang="en-US" sz="1600" dirty="0">
              <a:solidFill>
                <a:schemeClr val="accent5"/>
              </a:solidFill>
              <a:latin typeface="+mj-lt"/>
            </a:endParaRPr>
          </a:p>
          <a:p>
            <a:endParaRPr lang="en-US" sz="2400"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339315B-8AAE-A946-ABBF-894F2E4B1338}"/>
              </a:ext>
            </a:extLst>
          </p:cNvPr>
          <p:cNvSpPr>
            <a:spLocks noGrp="1"/>
          </p:cNvSpPr>
          <p:nvPr>
            <p:ph type="title"/>
          </p:nvPr>
        </p:nvSpPr>
        <p:spPr>
          <a:xfrm>
            <a:off x="964023" y="879063"/>
            <a:ext cx="8081654" cy="610863"/>
          </a:xfrm>
        </p:spPr>
        <p:txBody>
          <a:bodyPr/>
          <a:lstStyle/>
          <a:p>
            <a:r>
              <a:rPr lang="en-US" u="sng" dirty="0"/>
              <a:t>Product Function</a:t>
            </a:r>
          </a:p>
        </p:txBody>
      </p:sp>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10</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3692421"/>
          </a:xfrm>
          <a:prstGeom prst="rect">
            <a:avLst/>
          </a:prstGeom>
          <a:noFill/>
        </p:spPr>
        <p:txBody>
          <a:bodyPr wrap="square" rtlCol="0">
            <a:spAutoFit/>
          </a:bodyPr>
          <a:lstStyle/>
          <a:p>
            <a:pPr marL="285750" marR="511175" indent="-285750" algn="just">
              <a:lnSpc>
                <a:spcPct val="115000"/>
              </a:lnSpc>
              <a:spcBef>
                <a:spcPts val="430"/>
              </a:spcBef>
              <a:spcAft>
                <a:spcPts val="1000"/>
              </a:spcAft>
              <a:buFont typeface="Wingdings" panose="05000000000000000000" pitchFamily="2" charset="2"/>
              <a:buChar char="q"/>
            </a:pPr>
            <a:r>
              <a:rPr lang="en-US" sz="1800" b="1"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Payment:</a:t>
            </a: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 It asks  to enter the various credit card details of the person making reservation i.e.</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Credit card type</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Credit card number</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Expiration date of the card. </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The name on card etc.</a:t>
            </a:r>
          </a:p>
          <a:p>
            <a:pPr marL="285750" marR="511175" indent="-285750" algn="just">
              <a:lnSpc>
                <a:spcPct val="115000"/>
              </a:lnSpc>
              <a:spcBef>
                <a:spcPts val="430"/>
              </a:spcBef>
              <a:spcAft>
                <a:spcPts val="1000"/>
              </a:spcAft>
              <a:buFont typeface="Wingdings" panose="05000000000000000000" pitchFamily="2" charset="2"/>
              <a:buChar char="q"/>
            </a:pPr>
            <a:r>
              <a:rPr lang="en-US" sz="1800"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Cancellation:</a:t>
            </a:r>
            <a:r>
              <a:rPr lang="en-US"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The system allows the passenger to cancel a reservation and register the information regarding his/her ticket. It includes Confirmation no, name, date of journey, fare deducted.</a:t>
            </a: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38328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43000" b="-4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339315B-8AAE-A946-ABBF-894F2E4B1338}"/>
              </a:ext>
            </a:extLst>
          </p:cNvPr>
          <p:cNvSpPr>
            <a:spLocks noGrp="1"/>
          </p:cNvSpPr>
          <p:nvPr>
            <p:ph type="title"/>
          </p:nvPr>
        </p:nvSpPr>
        <p:spPr>
          <a:xfrm>
            <a:off x="964023" y="879063"/>
            <a:ext cx="8081654" cy="610863"/>
          </a:xfrm>
        </p:spPr>
        <p:txBody>
          <a:bodyPr>
            <a:normAutofit/>
          </a:bodyPr>
          <a:lstStyle/>
          <a:p>
            <a:r>
              <a:rPr lang="en-US" sz="3200" u="sng" dirty="0"/>
              <a:t>User Use Case Diagram</a:t>
            </a:r>
          </a:p>
        </p:txBody>
      </p:sp>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11</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B1ABAD13-2DDC-4ED9-4292-CFB92EF05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450" y="266700"/>
            <a:ext cx="4029075" cy="5915025"/>
          </a:xfrm>
          <a:prstGeom prst="rect">
            <a:avLst/>
          </a:prstGeom>
        </p:spPr>
      </p:pic>
      <p:pic>
        <p:nvPicPr>
          <p:cNvPr id="9" name="Graphic 8" descr="Office worker">
            <a:extLst>
              <a:ext uri="{FF2B5EF4-FFF2-40B4-BE49-F238E27FC236}">
                <a16:creationId xmlns:a16="http://schemas.microsoft.com/office/drawing/2014/main" xmlns="" id="{47B9EEBE-F7A7-F47B-DB3A-FC93DDA374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547650" y="2860040"/>
            <a:ext cx="1131790" cy="1131790"/>
          </a:xfrm>
          <a:prstGeom prst="rect">
            <a:avLst/>
          </a:prstGeom>
        </p:spPr>
      </p:pic>
      <p:sp>
        <p:nvSpPr>
          <p:cNvPr id="11" name="Rectangle: Rounded Corners 10">
            <a:extLst>
              <a:ext uri="{FF2B5EF4-FFF2-40B4-BE49-F238E27FC236}">
                <a16:creationId xmlns:a16="http://schemas.microsoft.com/office/drawing/2014/main" xmlns="" id="{75E0D8D1-70FD-07E8-560A-219831178163}"/>
              </a:ext>
            </a:extLst>
          </p:cNvPr>
          <p:cNvSpPr/>
          <p:nvPr/>
        </p:nvSpPr>
        <p:spPr>
          <a:xfrm>
            <a:off x="4458970" y="3991830"/>
            <a:ext cx="1483360" cy="4165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b="1" dirty="0">
                <a:solidFill>
                  <a:schemeClr val="tx1"/>
                </a:solidFill>
              </a:rPr>
              <a:t>Users</a:t>
            </a:r>
          </a:p>
        </p:txBody>
      </p:sp>
    </p:spTree>
    <p:extLst>
      <p:ext uri="{BB962C8B-B14F-4D97-AF65-F5344CB8AC3E}">
        <p14:creationId xmlns:p14="http://schemas.microsoft.com/office/powerpoint/2010/main" val="58050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43000" b="-4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339315B-8AAE-A946-ABBF-894F2E4B1338}"/>
              </a:ext>
            </a:extLst>
          </p:cNvPr>
          <p:cNvSpPr>
            <a:spLocks noGrp="1"/>
          </p:cNvSpPr>
          <p:nvPr>
            <p:ph type="title"/>
          </p:nvPr>
        </p:nvSpPr>
        <p:spPr>
          <a:xfrm>
            <a:off x="964023" y="879063"/>
            <a:ext cx="8081654" cy="610863"/>
          </a:xfrm>
        </p:spPr>
        <p:txBody>
          <a:bodyPr>
            <a:normAutofit/>
          </a:bodyPr>
          <a:lstStyle/>
          <a:p>
            <a:r>
              <a:rPr lang="en-US" sz="3200" u="sng" dirty="0"/>
              <a:t>Admin Use Case Diagram</a:t>
            </a:r>
          </a:p>
        </p:txBody>
      </p:sp>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12</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9" name="Graphic 8" descr="Office worker">
            <a:extLst>
              <a:ext uri="{FF2B5EF4-FFF2-40B4-BE49-F238E27FC236}">
                <a16:creationId xmlns:a16="http://schemas.microsoft.com/office/drawing/2014/main" xmlns="" id="{47B9EEBE-F7A7-F47B-DB3A-FC93DDA3747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47650" y="2860040"/>
            <a:ext cx="1131790" cy="1131790"/>
          </a:xfrm>
          <a:prstGeom prst="rect">
            <a:avLst/>
          </a:prstGeom>
        </p:spPr>
      </p:pic>
      <p:sp>
        <p:nvSpPr>
          <p:cNvPr id="11" name="Rectangle: Rounded Corners 10">
            <a:extLst>
              <a:ext uri="{FF2B5EF4-FFF2-40B4-BE49-F238E27FC236}">
                <a16:creationId xmlns:a16="http://schemas.microsoft.com/office/drawing/2014/main" xmlns="" id="{75E0D8D1-70FD-07E8-560A-219831178163}"/>
              </a:ext>
            </a:extLst>
          </p:cNvPr>
          <p:cNvSpPr/>
          <p:nvPr/>
        </p:nvSpPr>
        <p:spPr>
          <a:xfrm>
            <a:off x="4458970" y="3991830"/>
            <a:ext cx="1483360" cy="4165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b="1" dirty="0">
                <a:solidFill>
                  <a:schemeClr val="tx1"/>
                </a:solidFill>
              </a:rPr>
              <a:t>Admin</a:t>
            </a:r>
          </a:p>
        </p:txBody>
      </p:sp>
      <p:pic>
        <p:nvPicPr>
          <p:cNvPr id="8" name="Picture 7">
            <a:extLst>
              <a:ext uri="{FF2B5EF4-FFF2-40B4-BE49-F238E27FC236}">
                <a16:creationId xmlns:a16="http://schemas.microsoft.com/office/drawing/2014/main" xmlns="" id="{CE79E88B-E7DA-2979-AE3A-B68DB33FB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26472"/>
            <a:ext cx="4029075" cy="5915025"/>
          </a:xfrm>
          <a:prstGeom prst="rect">
            <a:avLst/>
          </a:prstGeom>
        </p:spPr>
      </p:pic>
    </p:spTree>
    <p:extLst>
      <p:ext uri="{BB962C8B-B14F-4D97-AF65-F5344CB8AC3E}">
        <p14:creationId xmlns:p14="http://schemas.microsoft.com/office/powerpoint/2010/main" val="2140455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339315B-8AAE-A946-ABBF-894F2E4B1338}"/>
              </a:ext>
            </a:extLst>
          </p:cNvPr>
          <p:cNvSpPr>
            <a:spLocks noGrp="1"/>
          </p:cNvSpPr>
          <p:nvPr>
            <p:ph type="title"/>
          </p:nvPr>
        </p:nvSpPr>
        <p:spPr>
          <a:xfrm>
            <a:off x="964023" y="879063"/>
            <a:ext cx="8081654" cy="610863"/>
          </a:xfrm>
        </p:spPr>
        <p:txBody>
          <a:bodyPr>
            <a:normAutofit/>
          </a:bodyPr>
          <a:lstStyle/>
          <a:p>
            <a:r>
              <a:rPr lang="en-US" sz="3200" u="sng" dirty="0"/>
              <a:t>User Activity Diagram</a:t>
            </a:r>
          </a:p>
        </p:txBody>
      </p:sp>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13</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9" name="Graphic 8" descr="Office worker">
            <a:extLst>
              <a:ext uri="{FF2B5EF4-FFF2-40B4-BE49-F238E27FC236}">
                <a16:creationId xmlns:a16="http://schemas.microsoft.com/office/drawing/2014/main" xmlns="" id="{47B9EEBE-F7A7-F47B-DB3A-FC93DDA3747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866890" y="-30328"/>
            <a:ext cx="1131790" cy="1131790"/>
          </a:xfrm>
          <a:prstGeom prst="rect">
            <a:avLst/>
          </a:prstGeom>
        </p:spPr>
      </p:pic>
      <p:sp>
        <p:nvSpPr>
          <p:cNvPr id="11" name="Rectangle: Rounded Corners 10">
            <a:extLst>
              <a:ext uri="{FF2B5EF4-FFF2-40B4-BE49-F238E27FC236}">
                <a16:creationId xmlns:a16="http://schemas.microsoft.com/office/drawing/2014/main" xmlns="" id="{75E0D8D1-70FD-07E8-560A-219831178163}"/>
              </a:ext>
            </a:extLst>
          </p:cNvPr>
          <p:cNvSpPr/>
          <p:nvPr/>
        </p:nvSpPr>
        <p:spPr>
          <a:xfrm>
            <a:off x="6691105" y="913181"/>
            <a:ext cx="1483360" cy="4165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b="1" dirty="0">
                <a:solidFill>
                  <a:schemeClr val="tx1"/>
                </a:solidFill>
              </a:rPr>
              <a:t>User</a:t>
            </a:r>
          </a:p>
        </p:txBody>
      </p:sp>
      <p:pic>
        <p:nvPicPr>
          <p:cNvPr id="7" name="Picture 6">
            <a:extLst>
              <a:ext uri="{FF2B5EF4-FFF2-40B4-BE49-F238E27FC236}">
                <a16:creationId xmlns:a16="http://schemas.microsoft.com/office/drawing/2014/main" xmlns="" id="{6B67EB16-F9FE-81EB-ED5F-A5EF498D7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019" y="1083844"/>
            <a:ext cx="4441191" cy="5699760"/>
          </a:xfrm>
          <a:prstGeom prst="rect">
            <a:avLst/>
          </a:prstGeom>
        </p:spPr>
      </p:pic>
    </p:spTree>
    <p:extLst>
      <p:ext uri="{BB962C8B-B14F-4D97-AF65-F5344CB8AC3E}">
        <p14:creationId xmlns:p14="http://schemas.microsoft.com/office/powerpoint/2010/main" val="37932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14</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9" name="Graphic 8" descr="Office worker">
            <a:extLst>
              <a:ext uri="{FF2B5EF4-FFF2-40B4-BE49-F238E27FC236}">
                <a16:creationId xmlns:a16="http://schemas.microsoft.com/office/drawing/2014/main" xmlns="" id="{47B9EEBE-F7A7-F47B-DB3A-FC93DDA3747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739405" y="156247"/>
            <a:ext cx="1131790" cy="1131790"/>
          </a:xfrm>
          <a:prstGeom prst="rect">
            <a:avLst/>
          </a:prstGeom>
        </p:spPr>
      </p:pic>
      <p:sp>
        <p:nvSpPr>
          <p:cNvPr id="11" name="Rectangle: Rounded Corners 10">
            <a:extLst>
              <a:ext uri="{FF2B5EF4-FFF2-40B4-BE49-F238E27FC236}">
                <a16:creationId xmlns:a16="http://schemas.microsoft.com/office/drawing/2014/main" xmlns="" id="{75E0D8D1-70FD-07E8-560A-219831178163}"/>
              </a:ext>
            </a:extLst>
          </p:cNvPr>
          <p:cNvSpPr/>
          <p:nvPr/>
        </p:nvSpPr>
        <p:spPr>
          <a:xfrm>
            <a:off x="3563620" y="1079757"/>
            <a:ext cx="1483360" cy="4165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b="1" dirty="0">
                <a:solidFill>
                  <a:schemeClr val="tx1"/>
                </a:solidFill>
              </a:rPr>
              <a:t>Admin</a:t>
            </a:r>
          </a:p>
        </p:txBody>
      </p:sp>
      <p:pic>
        <p:nvPicPr>
          <p:cNvPr id="8" name="Picture 7">
            <a:extLst>
              <a:ext uri="{FF2B5EF4-FFF2-40B4-BE49-F238E27FC236}">
                <a16:creationId xmlns:a16="http://schemas.microsoft.com/office/drawing/2014/main" xmlns="" id="{DE12D390-202E-3AE1-DC94-487859714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7717" y="1363859"/>
            <a:ext cx="9393611" cy="5148262"/>
          </a:xfrm>
          <a:prstGeom prst="rect">
            <a:avLst/>
          </a:prstGeom>
        </p:spPr>
      </p:pic>
      <p:sp>
        <p:nvSpPr>
          <p:cNvPr id="14" name="TextBox 13">
            <a:extLst>
              <a:ext uri="{FF2B5EF4-FFF2-40B4-BE49-F238E27FC236}">
                <a16:creationId xmlns:a16="http://schemas.microsoft.com/office/drawing/2014/main" xmlns="" id="{87100309-7E13-43F8-EADD-B763BAE62D03}"/>
              </a:ext>
            </a:extLst>
          </p:cNvPr>
          <p:cNvSpPr txBox="1"/>
          <p:nvPr/>
        </p:nvSpPr>
        <p:spPr>
          <a:xfrm>
            <a:off x="5889812" y="564776"/>
            <a:ext cx="6033247" cy="707886"/>
          </a:xfrm>
          <a:prstGeom prst="rect">
            <a:avLst/>
          </a:prstGeom>
          <a:noFill/>
        </p:spPr>
        <p:txBody>
          <a:bodyPr wrap="square" rtlCol="0">
            <a:spAutoFit/>
          </a:bodyPr>
          <a:lstStyle/>
          <a:p>
            <a:r>
              <a:rPr lang="en-IN" sz="4000" b="1" u="sng" dirty="0">
                <a:solidFill>
                  <a:schemeClr val="bg1"/>
                </a:solidFill>
              </a:rPr>
              <a:t>Admin Activity Diagram</a:t>
            </a:r>
          </a:p>
        </p:txBody>
      </p:sp>
    </p:spTree>
    <p:extLst>
      <p:ext uri="{BB962C8B-B14F-4D97-AF65-F5344CB8AC3E}">
        <p14:creationId xmlns:p14="http://schemas.microsoft.com/office/powerpoint/2010/main" val="293191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15</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986BAE90-BCAF-38EF-2B4F-CBD68449A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1755"/>
            <a:ext cx="12192000" cy="6174489"/>
          </a:xfrm>
          <a:prstGeom prst="rect">
            <a:avLst/>
          </a:prstGeom>
        </p:spPr>
      </p:pic>
      <p:sp>
        <p:nvSpPr>
          <p:cNvPr id="8" name="TextBox 7">
            <a:extLst>
              <a:ext uri="{FF2B5EF4-FFF2-40B4-BE49-F238E27FC236}">
                <a16:creationId xmlns:a16="http://schemas.microsoft.com/office/drawing/2014/main" xmlns="" id="{7E3E3BDF-B04F-7A84-0082-F164AF811B17}"/>
              </a:ext>
            </a:extLst>
          </p:cNvPr>
          <p:cNvSpPr txBox="1"/>
          <p:nvPr/>
        </p:nvSpPr>
        <p:spPr>
          <a:xfrm>
            <a:off x="6197600" y="568960"/>
            <a:ext cx="3992880" cy="369332"/>
          </a:xfrm>
          <a:prstGeom prst="rect">
            <a:avLst/>
          </a:prstGeom>
          <a:noFill/>
        </p:spPr>
        <p:txBody>
          <a:bodyPr wrap="square" rtlCol="0">
            <a:spAutoFit/>
          </a:bodyPr>
          <a:lstStyle/>
          <a:p>
            <a:r>
              <a:rPr lang="en-IN" b="1" dirty="0">
                <a:solidFill>
                  <a:schemeClr val="bg1"/>
                </a:solidFill>
              </a:rPr>
              <a:t>ER Diagram</a:t>
            </a:r>
          </a:p>
        </p:txBody>
      </p:sp>
    </p:spTree>
    <p:extLst>
      <p:ext uri="{BB962C8B-B14F-4D97-AF65-F5344CB8AC3E}">
        <p14:creationId xmlns:p14="http://schemas.microsoft.com/office/powerpoint/2010/main" val="965958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122DF8-59D4-D94D-8ED9-F2F319899DBF}"/>
              </a:ext>
            </a:extLst>
          </p:cNvPr>
          <p:cNvSpPr>
            <a:spLocks noGrp="1"/>
          </p:cNvSpPr>
          <p:nvPr>
            <p:ph type="title"/>
          </p:nvPr>
        </p:nvSpPr>
        <p:spPr>
          <a:xfrm>
            <a:off x="1645340" y="2645110"/>
            <a:ext cx="5852740" cy="1218678"/>
          </a:xfrm>
        </p:spPr>
        <p:txBody>
          <a:bodyPr/>
          <a:lstStyle/>
          <a:p>
            <a:r>
              <a:rPr lang="en-US" u="sng" dirty="0"/>
              <a:t>Website Interfaces </a:t>
            </a:r>
            <a:r>
              <a:rPr lang="en-US" dirty="0"/>
              <a:t>-</a:t>
            </a:r>
          </a:p>
        </p:txBody>
      </p:sp>
      <p:sp>
        <p:nvSpPr>
          <p:cNvPr id="5" name="Slide Number Placeholder 4">
            <a:extLst>
              <a:ext uri="{FF2B5EF4-FFF2-40B4-BE49-F238E27FC236}">
                <a16:creationId xmlns:a16="http://schemas.microsoft.com/office/drawing/2014/main" xmlns=""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16</a:t>
            </a:fld>
            <a:endParaRPr lang="en-US" dirty="0"/>
          </a:p>
        </p:txBody>
      </p:sp>
      <p:sp>
        <p:nvSpPr>
          <p:cNvPr id="4" name="Footer Placeholder 3">
            <a:extLst>
              <a:ext uri="{FF2B5EF4-FFF2-40B4-BE49-F238E27FC236}">
                <a16:creationId xmlns:a16="http://schemas.microsoft.com/office/drawing/2014/main" xmlns="" id="{529E91F3-E1A0-DB4A-8CD8-D9D1AB0FFB40}"/>
              </a:ext>
            </a:extLst>
          </p:cNvPr>
          <p:cNvSpPr>
            <a:spLocks noGrp="1"/>
          </p:cNvSpPr>
          <p:nvPr>
            <p:ph type="ftr" sz="quarter" idx="22"/>
          </p:nvPr>
        </p:nvSpPr>
        <p:spPr>
          <a:xfrm>
            <a:off x="1494790" y="6332220"/>
            <a:ext cx="1497330" cy="247651"/>
          </a:xfrm>
        </p:spPr>
        <p:txBody>
          <a:bodyPr/>
          <a:lstStyle/>
          <a:p>
            <a:r>
              <a:rPr lang="en-US" dirty="0"/>
              <a:t>Annual Review</a:t>
            </a:r>
          </a:p>
        </p:txBody>
      </p:sp>
      <p:sp>
        <p:nvSpPr>
          <p:cNvPr id="3" name="Date Placeholder 2">
            <a:extLst>
              <a:ext uri="{FF2B5EF4-FFF2-40B4-BE49-F238E27FC236}">
                <a16:creationId xmlns:a16="http://schemas.microsoft.com/office/drawing/2014/main" xmlns="" id="{4D5B7634-ADBA-124F-B8CA-431F07F18D44}"/>
              </a:ext>
            </a:extLst>
          </p:cNvPr>
          <p:cNvSpPr>
            <a:spLocks noGrp="1"/>
          </p:cNvSpPr>
          <p:nvPr>
            <p:ph type="dt" sz="half" idx="21"/>
          </p:nvPr>
        </p:nvSpPr>
        <p:spPr>
          <a:xfrm>
            <a:off x="2992120" y="6332220"/>
            <a:ext cx="1313180" cy="247651"/>
          </a:xfrm>
        </p:spPr>
        <p:txBody>
          <a:bodyPr/>
          <a:lstStyle/>
          <a:p>
            <a:fld id="{6FCA8E82-58CD-E045-8B98-B7A85B79B752}" type="datetime4">
              <a:rPr lang="en-US" smtClean="0"/>
              <a:pPr/>
              <a:t>September 28, 2022</a:t>
            </a:fld>
            <a:endParaRPr lang="en-US" dirty="0"/>
          </a:p>
        </p:txBody>
      </p:sp>
    </p:spTree>
    <p:extLst>
      <p:ext uri="{BB962C8B-B14F-4D97-AF65-F5344CB8AC3E}">
        <p14:creationId xmlns:p14="http://schemas.microsoft.com/office/powerpoint/2010/main" val="643842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17</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D469A6BF-8305-2281-A9E2-C4870B991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130" y="711200"/>
            <a:ext cx="6301740" cy="5480050"/>
          </a:xfrm>
          <a:prstGeom prst="rect">
            <a:avLst/>
          </a:prstGeom>
        </p:spPr>
      </p:pic>
      <p:sp>
        <p:nvSpPr>
          <p:cNvPr id="7" name="TextBox 6">
            <a:extLst>
              <a:ext uri="{FF2B5EF4-FFF2-40B4-BE49-F238E27FC236}">
                <a16:creationId xmlns:a16="http://schemas.microsoft.com/office/drawing/2014/main" xmlns="" id="{B42667DC-964C-625B-29CB-A1CDB34BAB04}"/>
              </a:ext>
            </a:extLst>
          </p:cNvPr>
          <p:cNvSpPr txBox="1"/>
          <p:nvPr/>
        </p:nvSpPr>
        <p:spPr>
          <a:xfrm>
            <a:off x="150495" y="711200"/>
            <a:ext cx="2072640" cy="369332"/>
          </a:xfrm>
          <a:prstGeom prst="rect">
            <a:avLst/>
          </a:prstGeom>
          <a:noFill/>
        </p:spPr>
        <p:txBody>
          <a:bodyPr wrap="square" rtlCol="0">
            <a:spAutoFit/>
          </a:bodyPr>
          <a:lstStyle/>
          <a:p>
            <a:r>
              <a:rPr lang="en-IN" b="1" dirty="0">
                <a:solidFill>
                  <a:schemeClr val="bg1"/>
                </a:solidFill>
                <a:latin typeface="Calibri" panose="020F0502020204030204" pitchFamily="34" charset="0"/>
                <a:cs typeface="Calibri" panose="020F0502020204030204" pitchFamily="34" charset="0"/>
              </a:rPr>
              <a:t>Home Interface</a:t>
            </a:r>
          </a:p>
        </p:txBody>
      </p:sp>
    </p:spTree>
    <p:extLst>
      <p:ext uri="{BB962C8B-B14F-4D97-AF65-F5344CB8AC3E}">
        <p14:creationId xmlns:p14="http://schemas.microsoft.com/office/powerpoint/2010/main" val="53345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18</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3DEE40D2-E903-A76F-F4FC-BB48AE947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0" y="579120"/>
            <a:ext cx="6286500" cy="5699760"/>
          </a:xfrm>
          <a:prstGeom prst="rect">
            <a:avLst/>
          </a:prstGeom>
        </p:spPr>
      </p:pic>
      <p:sp>
        <p:nvSpPr>
          <p:cNvPr id="11" name="TextBox 10">
            <a:extLst>
              <a:ext uri="{FF2B5EF4-FFF2-40B4-BE49-F238E27FC236}">
                <a16:creationId xmlns:a16="http://schemas.microsoft.com/office/drawing/2014/main" xmlns="" id="{D8729652-FC0D-2845-93A6-8859951BFA91}"/>
              </a:ext>
            </a:extLst>
          </p:cNvPr>
          <p:cNvSpPr txBox="1"/>
          <p:nvPr/>
        </p:nvSpPr>
        <p:spPr>
          <a:xfrm>
            <a:off x="304800" y="822960"/>
            <a:ext cx="1513840" cy="369332"/>
          </a:xfrm>
          <a:prstGeom prst="rect">
            <a:avLst/>
          </a:prstGeom>
          <a:noFill/>
        </p:spPr>
        <p:txBody>
          <a:bodyPr wrap="square" rtlCol="0">
            <a:spAutoFit/>
          </a:bodyPr>
          <a:lstStyle/>
          <a:p>
            <a:r>
              <a:rPr lang="en-IN" b="1" dirty="0" err="1">
                <a:solidFill>
                  <a:schemeClr val="bg1"/>
                </a:solidFill>
                <a:latin typeface="Calibri" panose="020F0502020204030204" pitchFamily="34" charset="0"/>
                <a:cs typeface="Calibri" panose="020F0502020204030204" pitchFamily="34" charset="0"/>
              </a:rPr>
              <a:t>Aboutus</a:t>
            </a:r>
            <a:endParaRPr lang="en-IN"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271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19</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7FA79AD7-DFDB-831F-4D12-A31188891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990" y="449580"/>
            <a:ext cx="6256020" cy="5958840"/>
          </a:xfrm>
          <a:prstGeom prst="rect">
            <a:avLst/>
          </a:prstGeom>
        </p:spPr>
      </p:pic>
      <p:sp>
        <p:nvSpPr>
          <p:cNvPr id="7" name="TextBox 6">
            <a:extLst>
              <a:ext uri="{FF2B5EF4-FFF2-40B4-BE49-F238E27FC236}">
                <a16:creationId xmlns:a16="http://schemas.microsoft.com/office/drawing/2014/main" xmlns="" id="{DBE0570A-B626-AECD-B72F-964EC0B6EC8E}"/>
              </a:ext>
            </a:extLst>
          </p:cNvPr>
          <p:cNvSpPr txBox="1"/>
          <p:nvPr/>
        </p:nvSpPr>
        <p:spPr>
          <a:xfrm>
            <a:off x="599440" y="924560"/>
            <a:ext cx="1391920" cy="369332"/>
          </a:xfrm>
          <a:prstGeom prst="rect">
            <a:avLst/>
          </a:prstGeom>
          <a:noFill/>
        </p:spPr>
        <p:txBody>
          <a:bodyPr wrap="square" rtlCol="0">
            <a:spAutoFit/>
          </a:bodyPr>
          <a:lstStyle/>
          <a:p>
            <a:r>
              <a:rPr lang="en-IN" dirty="0" err="1">
                <a:solidFill>
                  <a:schemeClr val="bg1"/>
                </a:solidFill>
              </a:rPr>
              <a:t>Contactus</a:t>
            </a:r>
            <a:endParaRPr lang="en-IN" dirty="0">
              <a:solidFill>
                <a:schemeClr val="bg1"/>
              </a:solidFill>
            </a:endParaRPr>
          </a:p>
        </p:txBody>
      </p:sp>
    </p:spTree>
    <p:extLst>
      <p:ext uri="{BB962C8B-B14F-4D97-AF65-F5344CB8AC3E}">
        <p14:creationId xmlns:p14="http://schemas.microsoft.com/office/powerpoint/2010/main" val="427098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122DF8-59D4-D94D-8ED9-F2F319899DBF}"/>
              </a:ext>
            </a:extLst>
          </p:cNvPr>
          <p:cNvSpPr>
            <a:spLocks noGrp="1"/>
          </p:cNvSpPr>
          <p:nvPr>
            <p:ph type="title"/>
          </p:nvPr>
        </p:nvSpPr>
        <p:spPr>
          <a:xfrm>
            <a:off x="952500" y="941816"/>
            <a:ext cx="4941477" cy="610863"/>
          </a:xfrm>
        </p:spPr>
        <p:txBody>
          <a:bodyPr/>
          <a:lstStyle/>
          <a:p>
            <a:r>
              <a:rPr lang="en-US" dirty="0"/>
              <a:t>Agenda:</a:t>
            </a:r>
          </a:p>
        </p:txBody>
      </p:sp>
      <p:sp>
        <p:nvSpPr>
          <p:cNvPr id="45" name="Text Placeholder 44">
            <a:extLst>
              <a:ext uri="{FF2B5EF4-FFF2-40B4-BE49-F238E27FC236}">
                <a16:creationId xmlns:a16="http://schemas.microsoft.com/office/drawing/2014/main" xmlns="" id="{803A1E73-C790-447A-974F-B3ADB50149F7}"/>
              </a:ext>
            </a:extLst>
          </p:cNvPr>
          <p:cNvSpPr>
            <a:spLocks noGrp="1"/>
          </p:cNvSpPr>
          <p:nvPr>
            <p:ph type="body" sz="quarter" idx="12"/>
          </p:nvPr>
        </p:nvSpPr>
        <p:spPr>
          <a:xfrm>
            <a:off x="952500" y="2133600"/>
            <a:ext cx="9509312" cy="3971365"/>
          </a:xfrm>
        </p:spPr>
        <p:txBody>
          <a:bodyPr/>
          <a:lstStyle/>
          <a:p>
            <a:pPr marL="285750" indent="-285750">
              <a:buFont typeface="Wingdings" panose="05000000000000000000" pitchFamily="2" charset="2"/>
              <a:buChar char="v"/>
            </a:pPr>
            <a:r>
              <a:rPr lang="en-US" sz="1400" dirty="0"/>
              <a:t>Problem Statement</a:t>
            </a:r>
          </a:p>
          <a:p>
            <a:pPr marL="285750" indent="-285750">
              <a:buFont typeface="Wingdings" panose="05000000000000000000" pitchFamily="2" charset="2"/>
              <a:buChar char="v"/>
            </a:pPr>
            <a:r>
              <a:rPr lang="en-US" sz="1400" dirty="0"/>
              <a:t>Introduction</a:t>
            </a:r>
          </a:p>
          <a:p>
            <a:pPr marL="285750" indent="-285750">
              <a:buFont typeface="Wingdings" panose="05000000000000000000" pitchFamily="2" charset="2"/>
              <a:buChar char="v"/>
            </a:pPr>
            <a:r>
              <a:rPr lang="en-US" sz="1400" dirty="0"/>
              <a:t>Scope</a:t>
            </a:r>
          </a:p>
          <a:p>
            <a:pPr marL="285750" indent="-285750">
              <a:buFont typeface="Wingdings" panose="05000000000000000000" pitchFamily="2" charset="2"/>
              <a:buChar char="v"/>
            </a:pPr>
            <a:r>
              <a:rPr lang="en-US" sz="1400" dirty="0"/>
              <a:t>Technology used</a:t>
            </a:r>
          </a:p>
          <a:p>
            <a:pPr marL="285750" indent="-285750">
              <a:buFont typeface="Wingdings" panose="05000000000000000000" pitchFamily="2" charset="2"/>
              <a:buChar char="v"/>
            </a:pPr>
            <a:r>
              <a:rPr lang="en-US" sz="1400" dirty="0"/>
              <a:t>Roles</a:t>
            </a:r>
          </a:p>
          <a:p>
            <a:pPr marL="285750" indent="-285750">
              <a:buFont typeface="Wingdings" panose="05000000000000000000" pitchFamily="2" charset="2"/>
              <a:buChar char="v"/>
            </a:pPr>
            <a:r>
              <a:rPr lang="en-US" sz="1400" dirty="0"/>
              <a:t>Functionality</a:t>
            </a:r>
          </a:p>
          <a:p>
            <a:pPr marL="285750" indent="-285750">
              <a:buFont typeface="Wingdings" panose="05000000000000000000" pitchFamily="2" charset="2"/>
              <a:buChar char="v"/>
            </a:pPr>
            <a:r>
              <a:rPr lang="en-US" sz="1400" dirty="0"/>
              <a:t>Use Case diagram, Activity Diagram</a:t>
            </a:r>
          </a:p>
          <a:p>
            <a:pPr marL="285750" indent="-285750">
              <a:buFont typeface="Wingdings" panose="05000000000000000000" pitchFamily="2" charset="2"/>
              <a:buChar char="v"/>
            </a:pPr>
            <a:r>
              <a:rPr lang="en-US" sz="1400" dirty="0"/>
              <a:t>Website Format</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endParaRPr lang="en-US" sz="1400" dirty="0"/>
          </a:p>
        </p:txBody>
      </p:sp>
      <p:sp>
        <p:nvSpPr>
          <p:cNvPr id="5" name="Slide Number Placeholder 4">
            <a:extLst>
              <a:ext uri="{FF2B5EF4-FFF2-40B4-BE49-F238E27FC236}">
                <a16:creationId xmlns:a16="http://schemas.microsoft.com/office/drawing/2014/main" xmlns=""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2</a:t>
            </a:fld>
            <a:endParaRPr lang="en-US" dirty="0"/>
          </a:p>
        </p:txBody>
      </p:sp>
      <p:sp>
        <p:nvSpPr>
          <p:cNvPr id="4" name="Footer Placeholder 3">
            <a:extLst>
              <a:ext uri="{FF2B5EF4-FFF2-40B4-BE49-F238E27FC236}">
                <a16:creationId xmlns:a16="http://schemas.microsoft.com/office/drawing/2014/main" xmlns="" id="{529E91F3-E1A0-DB4A-8CD8-D9D1AB0FFB40}"/>
              </a:ext>
            </a:extLst>
          </p:cNvPr>
          <p:cNvSpPr>
            <a:spLocks noGrp="1"/>
          </p:cNvSpPr>
          <p:nvPr>
            <p:ph type="ftr" sz="quarter" idx="22"/>
          </p:nvPr>
        </p:nvSpPr>
        <p:spPr>
          <a:xfrm>
            <a:off x="1494790" y="6332220"/>
            <a:ext cx="1497330" cy="247651"/>
          </a:xfrm>
        </p:spPr>
        <p:txBody>
          <a:bodyPr/>
          <a:lstStyle/>
          <a:p>
            <a:r>
              <a:rPr lang="en-US" dirty="0"/>
              <a:t>AirTaxi</a:t>
            </a:r>
          </a:p>
        </p:txBody>
      </p:sp>
      <p:sp>
        <p:nvSpPr>
          <p:cNvPr id="3" name="Date Placeholder 2">
            <a:extLst>
              <a:ext uri="{FF2B5EF4-FFF2-40B4-BE49-F238E27FC236}">
                <a16:creationId xmlns:a16="http://schemas.microsoft.com/office/drawing/2014/main" xmlns="" id="{4D5B7634-ADBA-124F-B8CA-431F07F18D44}"/>
              </a:ext>
            </a:extLst>
          </p:cNvPr>
          <p:cNvSpPr>
            <a:spLocks noGrp="1"/>
          </p:cNvSpPr>
          <p:nvPr>
            <p:ph type="dt" sz="half" idx="21"/>
          </p:nvPr>
        </p:nvSpPr>
        <p:spPr>
          <a:xfrm>
            <a:off x="2992120" y="6332220"/>
            <a:ext cx="1313180" cy="247651"/>
          </a:xfrm>
        </p:spPr>
        <p:txBody>
          <a:bodyPr/>
          <a:lstStyle/>
          <a:p>
            <a:fld id="{6FCA8E82-58CD-E045-8B98-B7A85B79B752}" type="datetime4">
              <a:rPr lang="en-US" smtClean="0"/>
              <a:pPr/>
              <a:t>September 28, 2022</a:t>
            </a:fld>
            <a:endParaRPr lang="en-US" dirty="0"/>
          </a:p>
        </p:txBody>
      </p:sp>
    </p:spTree>
    <p:extLst>
      <p:ext uri="{BB962C8B-B14F-4D97-AF65-F5344CB8AC3E}">
        <p14:creationId xmlns:p14="http://schemas.microsoft.com/office/powerpoint/2010/main" val="1819309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20</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7700406B-9C9F-6A2E-8873-52DF9A2A9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0" y="590550"/>
            <a:ext cx="6286500" cy="5676900"/>
          </a:xfrm>
          <a:prstGeom prst="rect">
            <a:avLst/>
          </a:prstGeom>
        </p:spPr>
      </p:pic>
      <p:sp>
        <p:nvSpPr>
          <p:cNvPr id="9" name="TextBox 8">
            <a:extLst>
              <a:ext uri="{FF2B5EF4-FFF2-40B4-BE49-F238E27FC236}">
                <a16:creationId xmlns:a16="http://schemas.microsoft.com/office/drawing/2014/main" xmlns="" id="{F11AC4F7-445C-2BC0-3664-BAA0B116613E}"/>
              </a:ext>
            </a:extLst>
          </p:cNvPr>
          <p:cNvSpPr txBox="1"/>
          <p:nvPr/>
        </p:nvSpPr>
        <p:spPr>
          <a:xfrm>
            <a:off x="223520" y="934720"/>
            <a:ext cx="2032000" cy="369332"/>
          </a:xfrm>
          <a:prstGeom prst="rect">
            <a:avLst/>
          </a:prstGeom>
          <a:noFill/>
        </p:spPr>
        <p:txBody>
          <a:bodyPr wrap="square" rtlCol="0">
            <a:spAutoFit/>
          </a:bodyPr>
          <a:lstStyle/>
          <a:p>
            <a:r>
              <a:rPr lang="en-IN" dirty="0">
                <a:solidFill>
                  <a:schemeClr val="bg1"/>
                </a:solidFill>
              </a:rPr>
              <a:t>Signup</a:t>
            </a:r>
          </a:p>
        </p:txBody>
      </p:sp>
    </p:spTree>
    <p:extLst>
      <p:ext uri="{BB962C8B-B14F-4D97-AF65-F5344CB8AC3E}">
        <p14:creationId xmlns:p14="http://schemas.microsoft.com/office/powerpoint/2010/main" val="634500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21</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pic>
        <p:nvPicPr>
          <p:cNvPr id="3" name="Picture 2">
            <a:extLst>
              <a:ext uri="{FF2B5EF4-FFF2-40B4-BE49-F238E27FC236}">
                <a16:creationId xmlns:a16="http://schemas.microsoft.com/office/drawing/2014/main" xmlns="" id="{4D8298B2-9CF9-1C59-A890-00F0C1AE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0" y="1005840"/>
            <a:ext cx="6286500" cy="4846320"/>
          </a:xfrm>
          <a:prstGeom prst="rect">
            <a:avLst/>
          </a:prstGeom>
        </p:spPr>
      </p:pic>
      <p:sp>
        <p:nvSpPr>
          <p:cNvPr id="9" name="TextBox 8">
            <a:extLst>
              <a:ext uri="{FF2B5EF4-FFF2-40B4-BE49-F238E27FC236}">
                <a16:creationId xmlns:a16="http://schemas.microsoft.com/office/drawing/2014/main" xmlns="" id="{AAA62B1C-4BF7-ED6A-F09E-ACF828780028}"/>
              </a:ext>
            </a:extLst>
          </p:cNvPr>
          <p:cNvSpPr txBox="1"/>
          <p:nvPr/>
        </p:nvSpPr>
        <p:spPr>
          <a:xfrm>
            <a:off x="314960" y="1005840"/>
            <a:ext cx="1497330" cy="369332"/>
          </a:xfrm>
          <a:prstGeom prst="rect">
            <a:avLst/>
          </a:prstGeom>
          <a:noFill/>
        </p:spPr>
        <p:txBody>
          <a:bodyPr wrap="square" rtlCol="0">
            <a:spAutoFit/>
          </a:bodyPr>
          <a:lstStyle/>
          <a:p>
            <a:r>
              <a:rPr lang="en-IN" dirty="0">
                <a:solidFill>
                  <a:schemeClr val="bg1"/>
                </a:solidFill>
              </a:rPr>
              <a:t>Admin Page</a:t>
            </a:r>
          </a:p>
        </p:txBody>
      </p:sp>
    </p:spTree>
    <p:extLst>
      <p:ext uri="{BB962C8B-B14F-4D97-AF65-F5344CB8AC3E}">
        <p14:creationId xmlns:p14="http://schemas.microsoft.com/office/powerpoint/2010/main" val="1086201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22</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B95E0864-9E61-9040-7326-D1F9CDD10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306" y="0"/>
            <a:ext cx="7225553" cy="6732104"/>
          </a:xfrm>
          <a:prstGeom prst="rect">
            <a:avLst/>
          </a:prstGeom>
        </p:spPr>
      </p:pic>
      <p:sp>
        <p:nvSpPr>
          <p:cNvPr id="7" name="TextBox 6">
            <a:extLst>
              <a:ext uri="{FF2B5EF4-FFF2-40B4-BE49-F238E27FC236}">
                <a16:creationId xmlns:a16="http://schemas.microsoft.com/office/drawing/2014/main" xmlns="" id="{C5579301-D597-79AE-8670-0B9E8EBF24E8}"/>
              </a:ext>
            </a:extLst>
          </p:cNvPr>
          <p:cNvSpPr txBox="1"/>
          <p:nvPr/>
        </p:nvSpPr>
        <p:spPr>
          <a:xfrm>
            <a:off x="284480" y="802640"/>
            <a:ext cx="1605280" cy="369332"/>
          </a:xfrm>
          <a:prstGeom prst="rect">
            <a:avLst/>
          </a:prstGeom>
          <a:noFill/>
        </p:spPr>
        <p:txBody>
          <a:bodyPr wrap="square" rtlCol="0">
            <a:spAutoFit/>
          </a:bodyPr>
          <a:lstStyle/>
          <a:p>
            <a:r>
              <a:rPr lang="en-IN" dirty="0">
                <a:solidFill>
                  <a:schemeClr val="bg1"/>
                </a:solidFill>
              </a:rPr>
              <a:t>Add Flights</a:t>
            </a:r>
          </a:p>
        </p:txBody>
      </p:sp>
    </p:spTree>
    <p:extLst>
      <p:ext uri="{BB962C8B-B14F-4D97-AF65-F5344CB8AC3E}">
        <p14:creationId xmlns:p14="http://schemas.microsoft.com/office/powerpoint/2010/main" val="119144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23</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DA5D5961-22A0-42EC-9948-3DEE73D44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540" y="1021080"/>
            <a:ext cx="5836920" cy="4815840"/>
          </a:xfrm>
          <a:prstGeom prst="rect">
            <a:avLst/>
          </a:prstGeom>
        </p:spPr>
      </p:pic>
      <p:sp>
        <p:nvSpPr>
          <p:cNvPr id="7" name="TextBox 6">
            <a:extLst>
              <a:ext uri="{FF2B5EF4-FFF2-40B4-BE49-F238E27FC236}">
                <a16:creationId xmlns:a16="http://schemas.microsoft.com/office/drawing/2014/main" xmlns="" id="{FC724C00-74A8-7B32-122E-21BA3E257357}"/>
              </a:ext>
            </a:extLst>
          </p:cNvPr>
          <p:cNvSpPr txBox="1"/>
          <p:nvPr/>
        </p:nvSpPr>
        <p:spPr>
          <a:xfrm flipH="1">
            <a:off x="746759" y="1583056"/>
            <a:ext cx="1493522" cy="369332"/>
          </a:xfrm>
          <a:prstGeom prst="rect">
            <a:avLst/>
          </a:prstGeom>
          <a:noFill/>
        </p:spPr>
        <p:txBody>
          <a:bodyPr wrap="square" rtlCol="0">
            <a:spAutoFit/>
          </a:bodyPr>
          <a:lstStyle/>
          <a:p>
            <a:r>
              <a:rPr lang="en-IN" dirty="0">
                <a:solidFill>
                  <a:schemeClr val="bg1"/>
                </a:solidFill>
              </a:rPr>
              <a:t>Cancel flights</a:t>
            </a:r>
          </a:p>
        </p:txBody>
      </p:sp>
    </p:spTree>
    <p:extLst>
      <p:ext uri="{BB962C8B-B14F-4D97-AF65-F5344CB8AC3E}">
        <p14:creationId xmlns:p14="http://schemas.microsoft.com/office/powerpoint/2010/main" val="3997447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24</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9237667B-8947-347D-B560-30D1F8966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490" y="1097280"/>
            <a:ext cx="5875020" cy="4663440"/>
          </a:xfrm>
          <a:prstGeom prst="rect">
            <a:avLst/>
          </a:prstGeom>
        </p:spPr>
      </p:pic>
      <p:sp>
        <p:nvSpPr>
          <p:cNvPr id="7" name="TextBox 6">
            <a:extLst>
              <a:ext uri="{FF2B5EF4-FFF2-40B4-BE49-F238E27FC236}">
                <a16:creationId xmlns:a16="http://schemas.microsoft.com/office/drawing/2014/main" xmlns="" id="{E40A712A-88E8-6066-B1D4-ECDA9AE52B44}"/>
              </a:ext>
            </a:extLst>
          </p:cNvPr>
          <p:cNvSpPr txBox="1"/>
          <p:nvPr/>
        </p:nvSpPr>
        <p:spPr>
          <a:xfrm>
            <a:off x="589280" y="1583056"/>
            <a:ext cx="1574800" cy="369332"/>
          </a:xfrm>
          <a:prstGeom prst="rect">
            <a:avLst/>
          </a:prstGeom>
          <a:noFill/>
        </p:spPr>
        <p:txBody>
          <a:bodyPr wrap="square" rtlCol="0">
            <a:spAutoFit/>
          </a:bodyPr>
          <a:lstStyle/>
          <a:p>
            <a:r>
              <a:rPr lang="en-IN" b="1" dirty="0">
                <a:solidFill>
                  <a:schemeClr val="bg1"/>
                </a:solidFill>
              </a:rPr>
              <a:t>Update Flights</a:t>
            </a:r>
          </a:p>
        </p:txBody>
      </p:sp>
    </p:spTree>
    <p:extLst>
      <p:ext uri="{BB962C8B-B14F-4D97-AF65-F5344CB8AC3E}">
        <p14:creationId xmlns:p14="http://schemas.microsoft.com/office/powerpoint/2010/main" val="2230569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25</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8" name="Picture 7">
            <a:extLst>
              <a:ext uri="{FF2B5EF4-FFF2-40B4-BE49-F238E27FC236}">
                <a16:creationId xmlns:a16="http://schemas.microsoft.com/office/drawing/2014/main" xmlns="" id="{87E20EB8-08D5-767A-6B52-2F58157E0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0" y="68580"/>
            <a:ext cx="7277100" cy="6720840"/>
          </a:xfrm>
          <a:prstGeom prst="rect">
            <a:avLst/>
          </a:prstGeom>
        </p:spPr>
      </p:pic>
      <p:sp>
        <p:nvSpPr>
          <p:cNvPr id="9" name="TextBox 8">
            <a:extLst>
              <a:ext uri="{FF2B5EF4-FFF2-40B4-BE49-F238E27FC236}">
                <a16:creationId xmlns:a16="http://schemas.microsoft.com/office/drawing/2014/main" xmlns="" id="{86D64DBB-CF52-BD2D-4657-9FDB7F0AAAD6}"/>
              </a:ext>
            </a:extLst>
          </p:cNvPr>
          <p:cNvSpPr txBox="1"/>
          <p:nvPr/>
        </p:nvSpPr>
        <p:spPr>
          <a:xfrm>
            <a:off x="274320" y="1239520"/>
            <a:ext cx="2580640" cy="369332"/>
          </a:xfrm>
          <a:prstGeom prst="rect">
            <a:avLst/>
          </a:prstGeom>
          <a:noFill/>
        </p:spPr>
        <p:txBody>
          <a:bodyPr wrap="square" rtlCol="0">
            <a:spAutoFit/>
          </a:bodyPr>
          <a:lstStyle/>
          <a:p>
            <a:r>
              <a:rPr lang="en-IN" b="1" dirty="0">
                <a:solidFill>
                  <a:schemeClr val="bg1"/>
                </a:solidFill>
              </a:rPr>
              <a:t>Customer Interface</a:t>
            </a:r>
          </a:p>
        </p:txBody>
      </p:sp>
    </p:spTree>
    <p:extLst>
      <p:ext uri="{BB962C8B-B14F-4D97-AF65-F5344CB8AC3E}">
        <p14:creationId xmlns:p14="http://schemas.microsoft.com/office/powerpoint/2010/main" val="3238149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26</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ABCFF60E-77F4-BAA6-8B03-5D88AC64B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9030" y="800100"/>
            <a:ext cx="4853940" cy="5257800"/>
          </a:xfrm>
          <a:prstGeom prst="rect">
            <a:avLst/>
          </a:prstGeom>
        </p:spPr>
      </p:pic>
      <p:sp>
        <p:nvSpPr>
          <p:cNvPr id="7" name="TextBox 6">
            <a:extLst>
              <a:ext uri="{FF2B5EF4-FFF2-40B4-BE49-F238E27FC236}">
                <a16:creationId xmlns:a16="http://schemas.microsoft.com/office/drawing/2014/main" xmlns="" id="{DF924BB9-9925-49B1-DF6C-D4AEA77C6111}"/>
              </a:ext>
            </a:extLst>
          </p:cNvPr>
          <p:cNvSpPr txBox="1"/>
          <p:nvPr/>
        </p:nvSpPr>
        <p:spPr>
          <a:xfrm>
            <a:off x="386080" y="2042160"/>
            <a:ext cx="1838960" cy="369332"/>
          </a:xfrm>
          <a:prstGeom prst="rect">
            <a:avLst/>
          </a:prstGeom>
          <a:noFill/>
        </p:spPr>
        <p:txBody>
          <a:bodyPr wrap="square" rtlCol="0">
            <a:spAutoFit/>
          </a:bodyPr>
          <a:lstStyle/>
          <a:p>
            <a:r>
              <a:rPr lang="en-IN" b="1" dirty="0">
                <a:solidFill>
                  <a:schemeClr val="bg1"/>
                </a:solidFill>
              </a:rPr>
              <a:t>Book Flight</a:t>
            </a:r>
          </a:p>
        </p:txBody>
      </p:sp>
    </p:spTree>
    <p:extLst>
      <p:ext uri="{BB962C8B-B14F-4D97-AF65-F5344CB8AC3E}">
        <p14:creationId xmlns:p14="http://schemas.microsoft.com/office/powerpoint/2010/main" val="2469155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27</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289FDFA9-2643-D23D-17A9-06035F462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070833"/>
            <a:ext cx="4308438" cy="4325919"/>
          </a:xfrm>
          <a:prstGeom prst="rect">
            <a:avLst/>
          </a:prstGeom>
        </p:spPr>
      </p:pic>
      <p:pic>
        <p:nvPicPr>
          <p:cNvPr id="8" name="Picture 7">
            <a:extLst>
              <a:ext uri="{FF2B5EF4-FFF2-40B4-BE49-F238E27FC236}">
                <a16:creationId xmlns:a16="http://schemas.microsoft.com/office/drawing/2014/main" xmlns="" id="{D7DC5DBF-C360-698F-361D-6121B4DB0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280" y="1070832"/>
            <a:ext cx="4762500" cy="4325919"/>
          </a:xfrm>
          <a:prstGeom prst="rect">
            <a:avLst/>
          </a:prstGeom>
        </p:spPr>
      </p:pic>
      <p:sp>
        <p:nvSpPr>
          <p:cNvPr id="9" name="TextBox 8">
            <a:extLst>
              <a:ext uri="{FF2B5EF4-FFF2-40B4-BE49-F238E27FC236}">
                <a16:creationId xmlns:a16="http://schemas.microsoft.com/office/drawing/2014/main" xmlns="" id="{92B20CD8-D040-D75D-47C6-54FD9742E66C}"/>
              </a:ext>
            </a:extLst>
          </p:cNvPr>
          <p:cNvSpPr txBox="1"/>
          <p:nvPr/>
        </p:nvSpPr>
        <p:spPr>
          <a:xfrm>
            <a:off x="3485030" y="418432"/>
            <a:ext cx="4762500" cy="369332"/>
          </a:xfrm>
          <a:prstGeom prst="rect">
            <a:avLst/>
          </a:prstGeom>
          <a:noFill/>
        </p:spPr>
        <p:txBody>
          <a:bodyPr wrap="square" rtlCol="0">
            <a:spAutoFit/>
          </a:bodyPr>
          <a:lstStyle/>
          <a:p>
            <a:r>
              <a:rPr lang="en-IN" b="1" dirty="0">
                <a:solidFill>
                  <a:schemeClr val="bg1"/>
                </a:solidFill>
              </a:rPr>
              <a:t>Booking Details &amp; Card Details</a:t>
            </a:r>
          </a:p>
        </p:txBody>
      </p:sp>
    </p:spTree>
    <p:extLst>
      <p:ext uri="{BB962C8B-B14F-4D97-AF65-F5344CB8AC3E}">
        <p14:creationId xmlns:p14="http://schemas.microsoft.com/office/powerpoint/2010/main" val="1045057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28</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3408C910-77C8-58BA-BD81-4BCDF7DC8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543" y="0"/>
            <a:ext cx="9754914" cy="6858000"/>
          </a:xfrm>
          <a:prstGeom prst="rect">
            <a:avLst/>
          </a:prstGeom>
        </p:spPr>
      </p:pic>
    </p:spTree>
    <p:extLst>
      <p:ext uri="{BB962C8B-B14F-4D97-AF65-F5344CB8AC3E}">
        <p14:creationId xmlns:p14="http://schemas.microsoft.com/office/powerpoint/2010/main" val="3413127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29</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F0C0A674-D002-01C1-17E3-AEF3BC0C6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91" y="0"/>
            <a:ext cx="9661217" cy="6858000"/>
          </a:xfrm>
          <a:prstGeom prst="rect">
            <a:avLst/>
          </a:prstGeom>
        </p:spPr>
      </p:pic>
    </p:spTree>
    <p:extLst>
      <p:ext uri="{BB962C8B-B14F-4D97-AF65-F5344CB8AC3E}">
        <p14:creationId xmlns:p14="http://schemas.microsoft.com/office/powerpoint/2010/main" val="255696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353F689-2E51-BF4F-AE47-7CEB7CC4C52A}"/>
              </a:ext>
            </a:extLst>
          </p:cNvPr>
          <p:cNvSpPr>
            <a:spLocks noGrp="1"/>
          </p:cNvSpPr>
          <p:nvPr>
            <p:ph type="title"/>
          </p:nvPr>
        </p:nvSpPr>
        <p:spPr/>
        <p:txBody>
          <a:bodyPr>
            <a:normAutofit fontScale="90000"/>
          </a:bodyPr>
          <a:lstStyle/>
          <a:p>
            <a:r>
              <a:rPr lang="en-US" dirty="0"/>
              <a:t>Problem Statement</a:t>
            </a:r>
          </a:p>
        </p:txBody>
      </p:sp>
      <p:sp>
        <p:nvSpPr>
          <p:cNvPr id="4" name="Text Placeholder 3">
            <a:extLst>
              <a:ext uri="{FF2B5EF4-FFF2-40B4-BE49-F238E27FC236}">
                <a16:creationId xmlns:a16="http://schemas.microsoft.com/office/drawing/2014/main" xmlns="" id="{A17F80A9-6337-524E-AC61-32C5AFEE8E6D}"/>
              </a:ext>
            </a:extLst>
          </p:cNvPr>
          <p:cNvSpPr>
            <a:spLocks noGrp="1"/>
          </p:cNvSpPr>
          <p:nvPr>
            <p:ph type="body" sz="quarter" idx="11"/>
          </p:nvPr>
        </p:nvSpPr>
        <p:spPr>
          <a:xfrm>
            <a:off x="1475739" y="2289363"/>
            <a:ext cx="8770920" cy="3286684"/>
          </a:xfrm>
        </p:spPr>
        <p:txBody>
          <a:bodyPr/>
          <a:lstStyle/>
          <a:p>
            <a:pPr marL="285750" indent="-285750">
              <a:buFont typeface="Wingdings" panose="05000000000000000000" pitchFamily="2" charset="2"/>
              <a:buChar char="v"/>
            </a:pPr>
            <a:r>
              <a:rPr lang="en-US" sz="2000" dirty="0">
                <a:solidFill>
                  <a:schemeClr val="accent5"/>
                </a:solidFill>
                <a:latin typeface="Calibri" panose="020F0502020204030204" pitchFamily="34" charset="0"/>
                <a:cs typeface="Calibri" panose="020F0502020204030204" pitchFamily="34" charset="0"/>
              </a:rPr>
              <a:t>To develop a computerized reservation system meeting the rising customer interest in booking online air travel reservations. The system should be convenient, user friendly and available via the Internet.</a:t>
            </a:r>
          </a:p>
          <a:p>
            <a:pPr marL="285750" indent="-285750">
              <a:buFont typeface="Wingdings" panose="05000000000000000000" pitchFamily="2" charset="2"/>
              <a:buChar char="v"/>
            </a:pPr>
            <a:r>
              <a:rPr lang="en-US" sz="2000" dirty="0">
                <a:solidFill>
                  <a:schemeClr val="accent5"/>
                </a:solidFill>
                <a:latin typeface="Calibri" panose="020F0502020204030204" pitchFamily="34" charset="0"/>
                <a:cs typeface="Calibri" panose="020F0502020204030204" pitchFamily="34" charset="0"/>
              </a:rPr>
              <a:t>The system shall allow the users to view entire flight information of the airline, book tickets, view or, if required, cancel current reservations, and create member login for standalone users  and create discounts as per frequent flier mileage program.</a:t>
            </a:r>
          </a:p>
        </p:txBody>
      </p:sp>
      <p:sp>
        <p:nvSpPr>
          <p:cNvPr id="7" name="Slide Number Placeholder 6">
            <a:extLst>
              <a:ext uri="{FF2B5EF4-FFF2-40B4-BE49-F238E27FC236}">
                <a16:creationId xmlns:a16="http://schemas.microsoft.com/office/drawing/2014/main" xmlns=""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sp>
        <p:nvSpPr>
          <p:cNvPr id="6" name="Footer Placeholder 5">
            <a:extLst>
              <a:ext uri="{FF2B5EF4-FFF2-40B4-BE49-F238E27FC236}">
                <a16:creationId xmlns:a16="http://schemas.microsoft.com/office/drawing/2014/main" xmlns="" id="{66F3960A-D260-8445-A153-0B674474CEBD}"/>
              </a:ext>
            </a:extLst>
          </p:cNvPr>
          <p:cNvSpPr>
            <a:spLocks noGrp="1"/>
          </p:cNvSpPr>
          <p:nvPr>
            <p:ph type="ftr" sz="quarter" idx="15"/>
          </p:nvPr>
        </p:nvSpPr>
        <p:spPr>
          <a:xfrm>
            <a:off x="1494790" y="6332220"/>
            <a:ext cx="1497330" cy="247651"/>
          </a:xfrm>
        </p:spPr>
        <p:txBody>
          <a:bodyPr/>
          <a:lstStyle/>
          <a:p>
            <a:r>
              <a:rPr lang="en-US" dirty="0"/>
              <a:t>AirTaxi</a:t>
            </a:r>
          </a:p>
        </p:txBody>
      </p:sp>
      <p:sp>
        <p:nvSpPr>
          <p:cNvPr id="5" name="Date Placeholder 4">
            <a:extLst>
              <a:ext uri="{FF2B5EF4-FFF2-40B4-BE49-F238E27FC236}">
                <a16:creationId xmlns:a16="http://schemas.microsoft.com/office/drawing/2014/main" xmlns=""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September 28, 2022</a:t>
            </a:fld>
            <a:endParaRPr lang="en-US" dirty="0"/>
          </a:p>
        </p:txBody>
      </p:sp>
    </p:spTree>
    <p:extLst>
      <p:ext uri="{BB962C8B-B14F-4D97-AF65-F5344CB8AC3E}">
        <p14:creationId xmlns:p14="http://schemas.microsoft.com/office/powerpoint/2010/main" val="391246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30</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883447"/>
          </a:xfrm>
          <a:prstGeom prst="rect">
            <a:avLst/>
          </a:prstGeom>
          <a:noFill/>
        </p:spPr>
        <p:txBody>
          <a:bodyPr wrap="square" rtlCol="0">
            <a:spAutoFit/>
          </a:bodyPr>
          <a:lstStyle/>
          <a:p>
            <a:pPr marR="511175" algn="just">
              <a:lnSpc>
                <a:spcPct val="115000"/>
              </a:lnSpc>
              <a:spcBef>
                <a:spcPts val="430"/>
              </a:spcBef>
              <a:spcAft>
                <a:spcPts val="1000"/>
              </a:spcAft>
            </a:pPr>
            <a:endParaRPr lang="en-IN" sz="1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9E79809A-7B56-D26E-0B96-948CF8557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706" y="519954"/>
            <a:ext cx="5405717" cy="4922968"/>
          </a:xfrm>
          <a:prstGeom prst="rect">
            <a:avLst/>
          </a:prstGeom>
        </p:spPr>
      </p:pic>
      <p:sp>
        <p:nvSpPr>
          <p:cNvPr id="7" name="TextBox 6">
            <a:extLst>
              <a:ext uri="{FF2B5EF4-FFF2-40B4-BE49-F238E27FC236}">
                <a16:creationId xmlns:a16="http://schemas.microsoft.com/office/drawing/2014/main" xmlns="" id="{B6AA4037-FE05-9A02-85EC-BA938B6C3EAD}"/>
              </a:ext>
            </a:extLst>
          </p:cNvPr>
          <p:cNvSpPr txBox="1"/>
          <p:nvPr/>
        </p:nvSpPr>
        <p:spPr>
          <a:xfrm>
            <a:off x="416560" y="1310640"/>
            <a:ext cx="4043680" cy="369332"/>
          </a:xfrm>
          <a:prstGeom prst="rect">
            <a:avLst/>
          </a:prstGeom>
          <a:noFill/>
        </p:spPr>
        <p:txBody>
          <a:bodyPr wrap="square" rtlCol="0">
            <a:spAutoFit/>
          </a:bodyPr>
          <a:lstStyle/>
          <a:p>
            <a:r>
              <a:rPr lang="en-IN" b="1" dirty="0">
                <a:solidFill>
                  <a:schemeClr val="bg1"/>
                </a:solidFill>
              </a:rPr>
              <a:t>Edit Profile</a:t>
            </a:r>
          </a:p>
        </p:txBody>
      </p:sp>
    </p:spTree>
    <p:extLst>
      <p:ext uri="{BB962C8B-B14F-4D97-AF65-F5344CB8AC3E}">
        <p14:creationId xmlns:p14="http://schemas.microsoft.com/office/powerpoint/2010/main" val="1869998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1EB1D7F-284F-6F46-99FA-EBB8ED69D7EA}"/>
              </a:ext>
            </a:extLst>
          </p:cNvPr>
          <p:cNvSpPr>
            <a:spLocks noGrp="1"/>
          </p:cNvSpPr>
          <p:nvPr>
            <p:ph type="title"/>
          </p:nvPr>
        </p:nvSpPr>
        <p:spPr>
          <a:xfrm>
            <a:off x="964022" y="879063"/>
            <a:ext cx="7532277" cy="610863"/>
          </a:xfrm>
        </p:spPr>
        <p:txBody>
          <a:bodyPr/>
          <a:lstStyle/>
          <a:p>
            <a:r>
              <a:rPr lang="en-US" dirty="0"/>
              <a:t>Our team</a:t>
            </a:r>
          </a:p>
        </p:txBody>
      </p:sp>
      <p:sp>
        <p:nvSpPr>
          <p:cNvPr id="8" name="Text Placeholder 7">
            <a:extLst>
              <a:ext uri="{FF2B5EF4-FFF2-40B4-BE49-F238E27FC236}">
                <a16:creationId xmlns:a16="http://schemas.microsoft.com/office/drawing/2014/main" xmlns="" id="{AF43A531-88E8-744E-9BB5-FD05029B1D21}"/>
              </a:ext>
            </a:extLst>
          </p:cNvPr>
          <p:cNvSpPr>
            <a:spLocks noGrp="1"/>
          </p:cNvSpPr>
          <p:nvPr>
            <p:ph type="body" sz="quarter" idx="15"/>
          </p:nvPr>
        </p:nvSpPr>
        <p:spPr>
          <a:xfrm>
            <a:off x="3663042" y="4986745"/>
            <a:ext cx="2128157" cy="205837"/>
          </a:xfrm>
        </p:spPr>
        <p:txBody>
          <a:bodyPr/>
          <a:lstStyle/>
          <a:p>
            <a:r>
              <a:rPr lang="en-US" dirty="0"/>
              <a:t>Ashish </a:t>
            </a:r>
          </a:p>
        </p:txBody>
      </p:sp>
      <p:sp>
        <p:nvSpPr>
          <p:cNvPr id="10" name="Text Placeholder 9">
            <a:extLst>
              <a:ext uri="{FF2B5EF4-FFF2-40B4-BE49-F238E27FC236}">
                <a16:creationId xmlns:a16="http://schemas.microsoft.com/office/drawing/2014/main" xmlns="" id="{1DF7B21D-37D3-8344-AC78-C169C79D3D2A}"/>
              </a:ext>
            </a:extLst>
          </p:cNvPr>
          <p:cNvSpPr>
            <a:spLocks noGrp="1"/>
          </p:cNvSpPr>
          <p:nvPr>
            <p:ph type="body" sz="quarter" idx="31"/>
          </p:nvPr>
        </p:nvSpPr>
        <p:spPr>
          <a:xfrm>
            <a:off x="6367054" y="4986745"/>
            <a:ext cx="2129245" cy="205837"/>
          </a:xfrm>
        </p:spPr>
        <p:txBody>
          <a:bodyPr/>
          <a:lstStyle/>
          <a:p>
            <a:r>
              <a:rPr lang="en-US" dirty="0"/>
              <a:t>Abdulaziz </a:t>
            </a:r>
          </a:p>
        </p:txBody>
      </p:sp>
      <p:sp>
        <p:nvSpPr>
          <p:cNvPr id="9" name="Text Placeholder 8">
            <a:extLst>
              <a:ext uri="{FF2B5EF4-FFF2-40B4-BE49-F238E27FC236}">
                <a16:creationId xmlns:a16="http://schemas.microsoft.com/office/drawing/2014/main" xmlns="" id="{2581095F-0795-744B-A3E7-94DFB3CBF331}"/>
              </a:ext>
            </a:extLst>
          </p:cNvPr>
          <p:cNvSpPr>
            <a:spLocks noGrp="1"/>
          </p:cNvSpPr>
          <p:nvPr>
            <p:ph type="body" sz="quarter" idx="16"/>
          </p:nvPr>
        </p:nvSpPr>
        <p:spPr>
          <a:xfrm>
            <a:off x="6367054" y="5393169"/>
            <a:ext cx="2939506" cy="369332"/>
          </a:xfrm>
        </p:spPr>
        <p:txBody>
          <a:bodyPr/>
          <a:lstStyle/>
          <a:p>
            <a:r>
              <a:rPr lang="en-IN" b="0" i="0" dirty="0">
                <a:solidFill>
                  <a:srgbClr val="5E5E5E"/>
                </a:solidFill>
                <a:effectLst/>
                <a:latin typeface="Google Sans"/>
                <a:hlinkClick r:id="rId2"/>
              </a:rPr>
              <a:t>abdulazizshaikh400@gmail.com</a:t>
            </a:r>
            <a:endParaRPr lang="en-IN" b="0" i="0" dirty="0">
              <a:solidFill>
                <a:srgbClr val="5E5E5E"/>
              </a:solidFill>
              <a:effectLst/>
              <a:latin typeface="Google Sans"/>
            </a:endParaRPr>
          </a:p>
          <a:p>
            <a:r>
              <a:rPr lang="en-US" dirty="0"/>
              <a:t>Roll Number : 223180</a:t>
            </a:r>
          </a:p>
        </p:txBody>
      </p:sp>
      <p:sp>
        <p:nvSpPr>
          <p:cNvPr id="17" name="Slide Number Placeholder 16">
            <a:extLst>
              <a:ext uri="{FF2B5EF4-FFF2-40B4-BE49-F238E27FC236}">
                <a16:creationId xmlns:a16="http://schemas.microsoft.com/office/drawing/2014/main" xmlns="" id="{32DA2B67-BDBB-C945-988B-6C0D86F697CE}"/>
              </a:ext>
            </a:extLst>
          </p:cNvPr>
          <p:cNvSpPr>
            <a:spLocks noGrp="1"/>
          </p:cNvSpPr>
          <p:nvPr>
            <p:ph type="sldNum" sz="quarter" idx="34"/>
          </p:nvPr>
        </p:nvSpPr>
        <p:spPr>
          <a:xfrm>
            <a:off x="971550" y="6332220"/>
            <a:ext cx="523240" cy="247651"/>
          </a:xfrm>
        </p:spPr>
        <p:txBody>
          <a:bodyPr/>
          <a:lstStyle/>
          <a:p>
            <a:fld id="{294A09A9-5501-47C1-A89A-A340965A2BE2}" type="slidenum">
              <a:rPr lang="en-US" smtClean="0"/>
              <a:pPr/>
              <a:t>31</a:t>
            </a:fld>
            <a:endParaRPr lang="en-US" dirty="0"/>
          </a:p>
        </p:txBody>
      </p:sp>
      <p:sp>
        <p:nvSpPr>
          <p:cNvPr id="16" name="Footer Placeholder 15">
            <a:extLst>
              <a:ext uri="{FF2B5EF4-FFF2-40B4-BE49-F238E27FC236}">
                <a16:creationId xmlns:a16="http://schemas.microsoft.com/office/drawing/2014/main" xmlns="" id="{1EAEE347-BDD8-5349-BB37-C8938BFCFF4C}"/>
              </a:ext>
            </a:extLst>
          </p:cNvPr>
          <p:cNvSpPr>
            <a:spLocks noGrp="1"/>
          </p:cNvSpPr>
          <p:nvPr>
            <p:ph type="ftr" sz="quarter" idx="33"/>
          </p:nvPr>
        </p:nvSpPr>
        <p:spPr>
          <a:xfrm>
            <a:off x="1494790" y="6332220"/>
            <a:ext cx="1497330" cy="247651"/>
          </a:xfrm>
        </p:spPr>
        <p:txBody>
          <a:bodyPr/>
          <a:lstStyle/>
          <a:p>
            <a:r>
              <a:rPr lang="en-US" dirty="0"/>
              <a:t>AirTaxi</a:t>
            </a:r>
          </a:p>
        </p:txBody>
      </p:sp>
      <p:sp>
        <p:nvSpPr>
          <p:cNvPr id="15" name="Date Placeholder 14">
            <a:extLst>
              <a:ext uri="{FF2B5EF4-FFF2-40B4-BE49-F238E27FC236}">
                <a16:creationId xmlns:a16="http://schemas.microsoft.com/office/drawing/2014/main" xmlns="" id="{B160BE06-EC01-1145-BF3B-C02AC24955C4}"/>
              </a:ext>
            </a:extLst>
          </p:cNvPr>
          <p:cNvSpPr>
            <a:spLocks noGrp="1"/>
          </p:cNvSpPr>
          <p:nvPr>
            <p:ph type="dt" sz="half" idx="32"/>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25" name="Text Placeholder 24">
            <a:extLst>
              <a:ext uri="{FF2B5EF4-FFF2-40B4-BE49-F238E27FC236}">
                <a16:creationId xmlns:a16="http://schemas.microsoft.com/office/drawing/2014/main" xmlns="" id="{E4445298-35E0-2B94-E271-396D5AA3D493}"/>
              </a:ext>
            </a:extLst>
          </p:cNvPr>
          <p:cNvSpPr>
            <a:spLocks noGrp="1"/>
          </p:cNvSpPr>
          <p:nvPr>
            <p:ph type="body" sz="quarter" idx="13"/>
          </p:nvPr>
        </p:nvSpPr>
        <p:spPr>
          <a:xfrm>
            <a:off x="3663042" y="5393169"/>
            <a:ext cx="2432958" cy="369332"/>
          </a:xfrm>
        </p:spPr>
        <p:txBody>
          <a:bodyPr/>
          <a:lstStyle/>
          <a:p>
            <a:r>
              <a:rPr lang="en-IN" dirty="0">
                <a:hlinkClick r:id="rId3"/>
              </a:rPr>
              <a:t>ashish99.sawant@gmail.com</a:t>
            </a:r>
            <a:endParaRPr lang="en-IN" dirty="0"/>
          </a:p>
          <a:p>
            <a:r>
              <a:rPr lang="en-IN" dirty="0"/>
              <a:t>Roll number :223177</a:t>
            </a:r>
          </a:p>
        </p:txBody>
      </p:sp>
      <p:pic>
        <p:nvPicPr>
          <p:cNvPr id="29" name="Picture Placeholder 28">
            <a:extLst>
              <a:ext uri="{FF2B5EF4-FFF2-40B4-BE49-F238E27FC236}">
                <a16:creationId xmlns:a16="http://schemas.microsoft.com/office/drawing/2014/main" xmlns="" id="{8EC43A61-B487-2017-5AC3-D7060E8A677C}"/>
              </a:ext>
            </a:extLst>
          </p:cNvPr>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t="3677" b="3677"/>
          <a:stretch>
            <a:fillRect/>
          </a:stretch>
        </p:blipFill>
        <p:spPr/>
      </p:pic>
      <p:pic>
        <p:nvPicPr>
          <p:cNvPr id="20" name="Picture Placeholder 19">
            <a:extLst>
              <a:ext uri="{FF2B5EF4-FFF2-40B4-BE49-F238E27FC236}">
                <a16:creationId xmlns:a16="http://schemas.microsoft.com/office/drawing/2014/main" xmlns="" id="{A39205D6-276B-DAD5-E362-8784E20EBF66}"/>
              </a:ext>
            </a:extLst>
          </p:cNvPr>
          <p:cNvPicPr>
            <a:picLocks noGrp="1" noChangeAspect="1"/>
          </p:cNvPicPr>
          <p:nvPr>
            <p:ph type="pic" sz="quarter" idx="27"/>
          </p:nvPr>
        </p:nvPicPr>
        <p:blipFill>
          <a:blip r:embed="rId5" cstate="print">
            <a:extLst>
              <a:ext uri="{28A0092B-C50C-407E-A947-70E740481C1C}">
                <a14:useLocalDpi xmlns:a14="http://schemas.microsoft.com/office/drawing/2010/main" val="0"/>
              </a:ext>
            </a:extLst>
          </a:blip>
          <a:srcRect t="3104" b="3104"/>
          <a:stretch>
            <a:fillRect/>
          </a:stretch>
        </p:blipFill>
        <p:spPr/>
      </p:pic>
    </p:spTree>
    <p:extLst>
      <p:ext uri="{BB962C8B-B14F-4D97-AF65-F5344CB8AC3E}">
        <p14:creationId xmlns:p14="http://schemas.microsoft.com/office/powerpoint/2010/main" val="188845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DF3D98-3C30-4CFC-8643-C81E829C8C25}"/>
              </a:ext>
            </a:extLst>
          </p:cNvPr>
          <p:cNvSpPr>
            <a:spLocks noGrp="1"/>
          </p:cNvSpPr>
          <p:nvPr>
            <p:ph type="title"/>
          </p:nvPr>
        </p:nvSpPr>
        <p:spPr/>
        <p:txBody>
          <a:bodyPr/>
          <a:lstStyle/>
          <a:p>
            <a:r>
              <a:rPr lang="en-US" dirty="0"/>
              <a:t>Thank you !!</a:t>
            </a:r>
          </a:p>
        </p:txBody>
      </p:sp>
      <p:pic>
        <p:nvPicPr>
          <p:cNvPr id="13" name="Picture Placeholder 12" descr="Portrait of a team member">
            <a:extLst>
              <a:ext uri="{FF2B5EF4-FFF2-40B4-BE49-F238E27FC236}">
                <a16:creationId xmlns:a16="http://schemas.microsoft.com/office/drawing/2014/main" xmlns="" id="{EC944911-7CDD-41CC-A7F0-5B0CF85D545C}"/>
              </a:ext>
              <a:ext uri="{C183D7F6-B498-43B3-948B-1728B52AA6E4}">
                <adec:decorative xmlns:adec="http://schemas.microsoft.com/office/drawing/2017/decorative" xmlns="" val="0"/>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704A28-E62C-2E4A-A2A4-AD85CB6126A2}"/>
              </a:ext>
            </a:extLst>
          </p:cNvPr>
          <p:cNvSpPr>
            <a:spLocks noGrp="1"/>
          </p:cNvSpPr>
          <p:nvPr>
            <p:ph type="title"/>
          </p:nvPr>
        </p:nvSpPr>
        <p:spPr>
          <a:xfrm>
            <a:off x="7193943" y="3045437"/>
            <a:ext cx="4941477" cy="610863"/>
          </a:xfrm>
        </p:spPr>
        <p:txBody>
          <a:bodyPr/>
          <a:lstStyle/>
          <a:p>
            <a:r>
              <a:rPr lang="en-US" dirty="0"/>
              <a:t>Last year</a:t>
            </a:r>
          </a:p>
        </p:txBody>
      </p:sp>
      <p:cxnSp>
        <p:nvCxnSpPr>
          <p:cNvPr id="6" name="Straight Connector 5">
            <a:extLst>
              <a:ext uri="{FF2B5EF4-FFF2-40B4-BE49-F238E27FC236}">
                <a16:creationId xmlns:a16="http://schemas.microsoft.com/office/drawing/2014/main" xmlns="" id="{4D6EE753-BEBB-4348-896E-73627FDDCF64}"/>
              </a:ext>
              <a:ext uri="{C183D7F6-B498-43B3-948B-1728B52AA6E4}">
                <adec:decorative xmlns:adec="http://schemas.microsoft.com/office/drawing/2017/decorative" xmlns=""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pic>
        <p:nvPicPr>
          <p:cNvPr id="11" name="Picture Placeholder 10">
            <a:extLst>
              <a:ext uri="{FF2B5EF4-FFF2-40B4-BE49-F238E27FC236}">
                <a16:creationId xmlns:a16="http://schemas.microsoft.com/office/drawing/2014/main" xmlns="" id="{FCA5CC2E-B833-0448-A825-F81B49FBFA7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105465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xmlns="" id="{A17F80A9-6337-524E-AC61-32C5AFEE8E6D}"/>
              </a:ext>
            </a:extLst>
          </p:cNvPr>
          <p:cNvSpPr>
            <a:spLocks noGrp="1"/>
          </p:cNvSpPr>
          <p:nvPr>
            <p:ph type="body" sz="quarter" idx="11"/>
          </p:nvPr>
        </p:nvSpPr>
        <p:spPr>
          <a:xfrm>
            <a:off x="764240" y="1993528"/>
            <a:ext cx="7626725" cy="3188072"/>
          </a:xfrm>
        </p:spPr>
        <p:txBody>
          <a:bodyPr/>
          <a:lstStyle/>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The main objective of the AirTaxi is to manage the details of Passenger Reservation, Airline Enquiry, Airlines Booking, Ticket Booking.</a:t>
            </a:r>
          </a:p>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 It manages all the information about Passenger Reservation, Booking Enquiry, Passenger, Passenger Reservation.</a:t>
            </a:r>
          </a:p>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 The project is totally built at administrative end and thus only the administrator is guaranteed the access. </a:t>
            </a:r>
          </a:p>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The purpose of the project is to build an application program to reduce the manual work for managing the Passenger Reservation, Airline Enquiry, Booking Enquiry, Airlines Booking. </a:t>
            </a:r>
          </a:p>
          <a:p>
            <a:pPr marL="285750" indent="-285750">
              <a:buFont typeface="Wingdings" panose="05000000000000000000" pitchFamily="2" charset="2"/>
              <a:buChar char="v"/>
            </a:pPr>
            <a:r>
              <a:rPr lang="en-US" sz="2000" dirty="0">
                <a:solidFill>
                  <a:schemeClr val="bg2">
                    <a:lumMod val="10000"/>
                  </a:schemeClr>
                </a:solidFill>
                <a:latin typeface="Calibri" panose="020F0502020204030204" pitchFamily="34" charset="0"/>
                <a:ea typeface="Cambria" pitchFamily="18" charset="0"/>
                <a:cs typeface="Calibri" panose="020F0502020204030204" pitchFamily="34" charset="0"/>
              </a:rPr>
              <a:t>It tracks all the details about the Airlines Booking, Ticket Booking, Passenger.</a:t>
            </a:r>
          </a:p>
          <a:p>
            <a:endParaRPr lang="en-US" dirty="0"/>
          </a:p>
        </p:txBody>
      </p:sp>
      <p:sp>
        <p:nvSpPr>
          <p:cNvPr id="7" name="Slide Number Placeholder 6">
            <a:extLst>
              <a:ext uri="{FF2B5EF4-FFF2-40B4-BE49-F238E27FC236}">
                <a16:creationId xmlns:a16="http://schemas.microsoft.com/office/drawing/2014/main" xmlns=""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4</a:t>
            </a:fld>
            <a:endParaRPr lang="en-US" dirty="0"/>
          </a:p>
        </p:txBody>
      </p:sp>
      <p:sp>
        <p:nvSpPr>
          <p:cNvPr id="6" name="Footer Placeholder 5">
            <a:extLst>
              <a:ext uri="{FF2B5EF4-FFF2-40B4-BE49-F238E27FC236}">
                <a16:creationId xmlns:a16="http://schemas.microsoft.com/office/drawing/2014/main" xmlns="" id="{66F3960A-D260-8445-A153-0B674474CEBD}"/>
              </a:ext>
            </a:extLst>
          </p:cNvPr>
          <p:cNvSpPr>
            <a:spLocks noGrp="1"/>
          </p:cNvSpPr>
          <p:nvPr>
            <p:ph type="ftr" sz="quarter" idx="15"/>
          </p:nvPr>
        </p:nvSpPr>
        <p:spPr>
          <a:xfrm>
            <a:off x="1494790" y="6332220"/>
            <a:ext cx="1497330" cy="247651"/>
          </a:xfrm>
        </p:spPr>
        <p:txBody>
          <a:bodyPr/>
          <a:lstStyle/>
          <a:p>
            <a:r>
              <a:rPr lang="en-US" dirty="0"/>
              <a:t>AirTaxi</a:t>
            </a:r>
          </a:p>
        </p:txBody>
      </p:sp>
      <p:sp>
        <p:nvSpPr>
          <p:cNvPr id="5" name="Date Placeholder 4">
            <a:extLst>
              <a:ext uri="{FF2B5EF4-FFF2-40B4-BE49-F238E27FC236}">
                <a16:creationId xmlns:a16="http://schemas.microsoft.com/office/drawing/2014/main" xmlns=""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September 28, 2022</a:t>
            </a:fld>
            <a:endParaRPr lang="en-US" dirty="0"/>
          </a:p>
        </p:txBody>
      </p:sp>
      <p:pic>
        <p:nvPicPr>
          <p:cNvPr id="10" name="Picture Placeholder 9">
            <a:extLst>
              <a:ext uri="{FF2B5EF4-FFF2-40B4-BE49-F238E27FC236}">
                <a16:creationId xmlns:a16="http://schemas.microsoft.com/office/drawing/2014/main" xmlns="" id="{A1A5F96A-18AA-0204-617E-53F53E3D69C6}"/>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3989" r="3989"/>
          <a:stretch>
            <a:fillRect/>
          </a:stretch>
        </p:blipFill>
        <p:spPr>
          <a:xfrm>
            <a:off x="8390965" y="1993528"/>
            <a:ext cx="3657598" cy="3926541"/>
          </a:xfrm>
        </p:spPr>
      </p:pic>
    </p:spTree>
    <p:extLst>
      <p:ext uri="{BB962C8B-B14F-4D97-AF65-F5344CB8AC3E}">
        <p14:creationId xmlns:p14="http://schemas.microsoft.com/office/powerpoint/2010/main" val="303286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7728DC-195E-4A4E-AEBA-5E0D1DB03B76}"/>
              </a:ext>
            </a:extLst>
          </p:cNvPr>
          <p:cNvSpPr>
            <a:spLocks noGrp="1"/>
          </p:cNvSpPr>
          <p:nvPr>
            <p:ph type="title"/>
          </p:nvPr>
        </p:nvSpPr>
        <p:spPr>
          <a:xfrm>
            <a:off x="363946" y="2019300"/>
            <a:ext cx="8770529" cy="1895475"/>
          </a:xfrm>
        </p:spPr>
        <p:txBody>
          <a:bodyPr>
            <a:noAutofit/>
          </a:bodyPr>
          <a:lstStyle/>
          <a:p>
            <a:pPr marR="511175">
              <a:lnSpc>
                <a:spcPct val="115000"/>
              </a:lnSpc>
              <a:spcBef>
                <a:spcPts val="430"/>
              </a:spcBef>
              <a:spcAft>
                <a:spcPts val="1000"/>
              </a:spcAft>
            </a:pPr>
            <a:r>
              <a:rPr lang="en-US" sz="20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The airline booking website is an application stored in the user server. The purpose of the website is to resolve the client to allow website users to perform tasks related to booking an airline flight. The system enables to perform the following functions:</a:t>
            </a:r>
            <a:r>
              <a:rPr lang="en-US" sz="2000" dirty="0">
                <a:effectLst/>
                <a:latin typeface="Calibri" panose="020F0502020204030204" pitchFamily="34" charset="0"/>
                <a:ea typeface="Times New Roman" panose="02020603050405020304" pitchFamily="18" charset="0"/>
                <a:cs typeface="Calibri" panose="020F0502020204030204" pitchFamily="34" charset="0"/>
              </a:rPr>
              <a:t/>
            </a:r>
            <a:br>
              <a:rPr lang="en-US" sz="2000" dirty="0">
                <a:effectLst/>
                <a:latin typeface="Calibri" panose="020F0502020204030204" pitchFamily="34" charset="0"/>
                <a:ea typeface="Times New Roman" panose="02020603050405020304" pitchFamily="18" charset="0"/>
                <a:cs typeface="Calibri" panose="020F0502020204030204" pitchFamily="34" charset="0"/>
              </a:rPr>
            </a:br>
            <a:r>
              <a:rPr lang="en-IN" sz="1800" dirty="0">
                <a:effectLst/>
                <a:latin typeface="Calibri" panose="020F0502020204030204" pitchFamily="34" charset="0"/>
                <a:ea typeface="Times New Roman" panose="02020603050405020304" pitchFamily="18" charset="0"/>
                <a:cs typeface="Arial" panose="020B0604020202020204" pitchFamily="34" charset="0"/>
              </a:rPr>
              <a:t/>
            </a:r>
            <a:br>
              <a:rPr lang="en-IN" sz="1800" dirty="0">
                <a:effectLst/>
                <a:latin typeface="Calibri" panose="020F0502020204030204" pitchFamily="34" charset="0"/>
                <a:ea typeface="Times New Roman" panose="02020603050405020304" pitchFamily="18" charset="0"/>
                <a:cs typeface="Arial" panose="020B0604020202020204" pitchFamily="34" charset="0"/>
              </a:rPr>
            </a:br>
            <a:endParaRPr lang="en-US" dirty="0"/>
          </a:p>
        </p:txBody>
      </p:sp>
      <p:sp>
        <p:nvSpPr>
          <p:cNvPr id="3" name="TextBox 2">
            <a:extLst>
              <a:ext uri="{FF2B5EF4-FFF2-40B4-BE49-F238E27FC236}">
                <a16:creationId xmlns:a16="http://schemas.microsoft.com/office/drawing/2014/main" xmlns="" id="{9A71EA04-9A1B-CF18-048C-16363FAA0BFB}"/>
              </a:ext>
            </a:extLst>
          </p:cNvPr>
          <p:cNvSpPr txBox="1"/>
          <p:nvPr/>
        </p:nvSpPr>
        <p:spPr>
          <a:xfrm>
            <a:off x="3267075" y="3429000"/>
            <a:ext cx="5657850" cy="2383025"/>
          </a:xfrm>
          <a:prstGeom prst="rect">
            <a:avLst/>
          </a:prstGeom>
          <a:noFill/>
        </p:spPr>
        <p:txBody>
          <a:bodyPr wrap="square" rtlCol="0">
            <a:spAutoFit/>
          </a:bodyPr>
          <a:lstStyle/>
          <a:p>
            <a:pPr marL="342900" marR="511175" lvl="0" indent="-342900">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Automation of flight operations</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511175" lvl="0" indent="-342900">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Automation of ticketing/seat booking</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511175" lvl="0" indent="-342900">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confirmation system</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511175" lvl="0" indent="-342900">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Cancellation</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511175" lvl="0" indent="-342900" algn="just">
              <a:lnSpc>
                <a:spcPct val="115000"/>
              </a:lnSpc>
              <a:spcBef>
                <a:spcPts val="430"/>
              </a:spcBef>
              <a:spcAft>
                <a:spcPts val="1000"/>
              </a:spcAft>
              <a:buFont typeface="Wingdings" panose="05000000000000000000" pitchFamily="2" charset="2"/>
              <a:buChar char="v"/>
            </a:pPr>
            <a:r>
              <a:rPr lang="en-US"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Improved and optimized service</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TextBox 3">
            <a:extLst>
              <a:ext uri="{FF2B5EF4-FFF2-40B4-BE49-F238E27FC236}">
                <a16:creationId xmlns:a16="http://schemas.microsoft.com/office/drawing/2014/main" xmlns="" id="{9B65CFD9-4C08-3ADE-3A8A-2C774B95E1A4}"/>
              </a:ext>
            </a:extLst>
          </p:cNvPr>
          <p:cNvSpPr txBox="1"/>
          <p:nvPr/>
        </p:nvSpPr>
        <p:spPr>
          <a:xfrm>
            <a:off x="2038350" y="1045975"/>
            <a:ext cx="2781300" cy="923330"/>
          </a:xfrm>
          <a:prstGeom prst="rect">
            <a:avLst/>
          </a:prstGeom>
          <a:noFill/>
        </p:spPr>
        <p:txBody>
          <a:bodyPr wrap="square" rtlCol="0">
            <a:spAutoFit/>
          </a:bodyPr>
          <a:lstStyle/>
          <a:p>
            <a:r>
              <a:rPr lang="en-IN" sz="5400" b="1" u="sng" dirty="0">
                <a:solidFill>
                  <a:schemeClr val="bg1"/>
                </a:solidFill>
                <a:latin typeface="Calibri" panose="020F0502020204030204" pitchFamily="34" charset="0"/>
                <a:cs typeface="Calibri" panose="020F0502020204030204" pitchFamily="34" charset="0"/>
              </a:rPr>
              <a:t>Scope</a:t>
            </a:r>
          </a:p>
        </p:txBody>
      </p:sp>
    </p:spTree>
    <p:extLst>
      <p:ext uri="{BB962C8B-B14F-4D97-AF65-F5344CB8AC3E}">
        <p14:creationId xmlns:p14="http://schemas.microsoft.com/office/powerpoint/2010/main" val="4292534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122DF8-59D4-D94D-8ED9-F2F319899DBF}"/>
              </a:ext>
            </a:extLst>
          </p:cNvPr>
          <p:cNvSpPr>
            <a:spLocks noGrp="1"/>
          </p:cNvSpPr>
          <p:nvPr>
            <p:ph type="title"/>
          </p:nvPr>
        </p:nvSpPr>
        <p:spPr>
          <a:xfrm>
            <a:off x="952500" y="941816"/>
            <a:ext cx="4941477" cy="610863"/>
          </a:xfrm>
        </p:spPr>
        <p:txBody>
          <a:bodyPr/>
          <a:lstStyle/>
          <a:p>
            <a:r>
              <a:rPr lang="en-US" dirty="0"/>
              <a:t>Technology Used :</a:t>
            </a:r>
          </a:p>
        </p:txBody>
      </p:sp>
      <p:sp>
        <p:nvSpPr>
          <p:cNvPr id="45" name="Text Placeholder 44">
            <a:extLst>
              <a:ext uri="{FF2B5EF4-FFF2-40B4-BE49-F238E27FC236}">
                <a16:creationId xmlns:a16="http://schemas.microsoft.com/office/drawing/2014/main" xmlns="" id="{803A1E73-C790-447A-974F-B3ADB50149F7}"/>
              </a:ext>
            </a:extLst>
          </p:cNvPr>
          <p:cNvSpPr>
            <a:spLocks noGrp="1"/>
          </p:cNvSpPr>
          <p:nvPr>
            <p:ph type="body" sz="quarter" idx="12"/>
          </p:nvPr>
        </p:nvSpPr>
        <p:spPr>
          <a:xfrm>
            <a:off x="952500" y="1971040"/>
            <a:ext cx="9509312" cy="4104640"/>
          </a:xfrm>
        </p:spPr>
        <p:txBody>
          <a:bodyPr/>
          <a:lstStyle/>
          <a:p>
            <a:pPr marL="0" indent="0" algn="just">
              <a:buNone/>
            </a:pPr>
            <a:r>
              <a:rPr lang="en-IN" sz="1600" b="1" dirty="0">
                <a:solidFill>
                  <a:schemeClr val="tx2">
                    <a:lumMod val="50000"/>
                  </a:schemeClr>
                </a:solidFill>
                <a:latin typeface="Cambria" pitchFamily="18" charset="0"/>
                <a:ea typeface="Cambria" pitchFamily="18" charset="0"/>
                <a:cs typeface="Times New Roman" panose="02020603050405020304" pitchFamily="18" charset="0"/>
              </a:rPr>
              <a:t>We used Java Spring-Boot as backend and React JS as Frontend in our Project.</a:t>
            </a:r>
          </a:p>
          <a:p>
            <a:pPr marL="0" indent="0" algn="just">
              <a:buNone/>
            </a:pPr>
            <a:endParaRPr lang="en-IN" sz="16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1600" b="0" i="0" dirty="0">
                <a:solidFill>
                  <a:schemeClr val="accent5"/>
                </a:solidFill>
                <a:effectLst/>
                <a:latin typeface="Cambria" pitchFamily="18" charset="0"/>
                <a:ea typeface="Cambria" pitchFamily="18" charset="0"/>
                <a:cs typeface="Times New Roman" panose="02020603050405020304" pitchFamily="18" charset="0"/>
              </a:rPr>
              <a:t> </a:t>
            </a:r>
            <a:r>
              <a:rPr lang="en-US" sz="1600" b="1" i="0" dirty="0">
                <a:solidFill>
                  <a:schemeClr val="accent5"/>
                </a:solidFill>
                <a:effectLst/>
                <a:latin typeface="Cambria" pitchFamily="18" charset="0"/>
                <a:ea typeface="Cambria" pitchFamily="18" charset="0"/>
                <a:cs typeface="Times New Roman" panose="02020603050405020304" pitchFamily="18" charset="0"/>
              </a:rPr>
              <a:t>Spring-Boot :–</a:t>
            </a:r>
            <a:r>
              <a:rPr lang="en-US" sz="1600" b="0" i="0" dirty="0">
                <a:solidFill>
                  <a:schemeClr val="accent5"/>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1600" b="0" i="0" dirty="0">
                <a:solidFill>
                  <a:srgbClr val="202124"/>
                </a:solidFill>
                <a:effectLst/>
                <a:latin typeface="Cambria" pitchFamily="18" charset="0"/>
                <a:ea typeface="Cambria" pitchFamily="18" charset="0"/>
                <a:cs typeface="Times New Roman" panose="02020603050405020304" pitchFamily="18" charset="0"/>
              </a:rPr>
              <a:t>	</a:t>
            </a:r>
            <a:r>
              <a:rPr lang="en-US" sz="1600" b="0" i="0" dirty="0">
                <a:solidFill>
                  <a:schemeClr val="bg2">
                    <a:lumMod val="10000"/>
                  </a:schemeClr>
                </a:solidFill>
                <a:effectLst/>
                <a:latin typeface="Cambria" pitchFamily="18" charset="0"/>
                <a:ea typeface="Cambria" pitchFamily="18" charset="0"/>
                <a:cs typeface="Times New Roman" panose="02020603050405020304" pitchFamily="18" charset="0"/>
              </a:rPr>
              <a:t>The main goal of the </a:t>
            </a:r>
            <a:r>
              <a:rPr lang="en-US" sz="1600" b="1" i="0" dirty="0">
                <a:solidFill>
                  <a:schemeClr val="bg2">
                    <a:lumMod val="10000"/>
                  </a:schemeClr>
                </a:solidFill>
                <a:effectLst/>
                <a:latin typeface="Cambria" pitchFamily="18" charset="0"/>
                <a:ea typeface="Cambria" pitchFamily="18" charset="0"/>
                <a:cs typeface="Times New Roman" panose="02020603050405020304" pitchFamily="18" charset="0"/>
              </a:rPr>
              <a:t>Spring Boot</a:t>
            </a:r>
            <a:r>
              <a:rPr lang="en-US" sz="1600" b="0" i="0" dirty="0">
                <a:solidFill>
                  <a:schemeClr val="bg2">
                    <a:lumMod val="10000"/>
                  </a:schemeClr>
                </a:solidFill>
                <a:effectLst/>
                <a:latin typeface="Cambria" pitchFamily="18" charset="0"/>
                <a:ea typeface="Cambria" pitchFamily="18" charset="0"/>
                <a:cs typeface="Times New Roman" panose="02020603050405020304" pitchFamily="18" charset="0"/>
              </a:rPr>
              <a:t> framework is to reduce overall development time and increase efficiency.</a:t>
            </a:r>
            <a:r>
              <a:rPr lang="en-US" sz="1600" dirty="0">
                <a:solidFill>
                  <a:schemeClr val="bg2">
                    <a:lumMod val="10000"/>
                  </a:schemeClr>
                </a:solidFill>
                <a:latin typeface="Cambria" pitchFamily="18" charset="0"/>
                <a:ea typeface="Cambria" pitchFamily="18" charset="0"/>
              </a:rPr>
              <a:t> 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594360" lvl="2" indent="0" algn="just">
              <a:buNone/>
            </a:pPr>
            <a:endParaRPr lang="en-US" sz="16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1600" dirty="0">
                <a:solidFill>
                  <a:schemeClr val="accent5"/>
                </a:solidFill>
                <a:latin typeface="Cambria" pitchFamily="18" charset="0"/>
                <a:ea typeface="Cambria" pitchFamily="18" charset="0"/>
                <a:cs typeface="Times New Roman" panose="02020603050405020304" pitchFamily="18" charset="0"/>
              </a:rPr>
              <a:t> </a:t>
            </a:r>
            <a:r>
              <a:rPr lang="en-US" sz="1600" b="1" dirty="0">
                <a:solidFill>
                  <a:schemeClr val="accent5"/>
                </a:solidFill>
                <a:latin typeface="Cambria" pitchFamily="18" charset="0"/>
                <a:ea typeface="Cambria" pitchFamily="18" charset="0"/>
                <a:cs typeface="Times New Roman" panose="02020603050405020304" pitchFamily="18" charset="0"/>
              </a:rPr>
              <a:t>React</a:t>
            </a:r>
            <a:r>
              <a:rPr lang="en-US" sz="1600" dirty="0">
                <a:solidFill>
                  <a:schemeClr val="accent5"/>
                </a:solidFill>
                <a:latin typeface="Cambria" pitchFamily="18" charset="0"/>
                <a:ea typeface="Cambria" pitchFamily="18" charset="0"/>
                <a:cs typeface="Times New Roman" panose="02020603050405020304" pitchFamily="18" charset="0"/>
              </a:rPr>
              <a:t> </a:t>
            </a:r>
            <a:r>
              <a:rPr lang="en-US" sz="1600" b="1" dirty="0">
                <a:solidFill>
                  <a:schemeClr val="accent5"/>
                </a:solidFill>
                <a:latin typeface="Cambria" pitchFamily="18" charset="0"/>
                <a:ea typeface="Cambria" pitchFamily="18" charset="0"/>
                <a:cs typeface="Times New Roman" panose="02020603050405020304" pitchFamily="18" charset="0"/>
              </a:rPr>
              <a:t>:–</a:t>
            </a:r>
            <a:r>
              <a:rPr lang="en-US" sz="1600" dirty="0">
                <a:solidFill>
                  <a:schemeClr val="accent5"/>
                </a:solidFill>
                <a:latin typeface="Cambria" pitchFamily="18" charset="0"/>
                <a:ea typeface="Cambria" pitchFamily="18" charset="0"/>
                <a:cs typeface="Times New Roman" panose="02020603050405020304" pitchFamily="18" charset="0"/>
              </a:rPr>
              <a:t> </a:t>
            </a:r>
          </a:p>
          <a:p>
            <a:pPr marL="0" indent="0">
              <a:buNone/>
            </a:pPr>
            <a:r>
              <a:rPr lang="en-US" sz="1600" b="1" i="0" dirty="0">
                <a:solidFill>
                  <a:srgbClr val="202124"/>
                </a:solidFill>
                <a:effectLst/>
                <a:latin typeface="Cambria" pitchFamily="18" charset="0"/>
                <a:ea typeface="Cambria" pitchFamily="18" charset="0"/>
                <a:cs typeface="Times New Roman" panose="02020603050405020304" pitchFamily="18" charset="0"/>
              </a:rPr>
              <a:t>	</a:t>
            </a:r>
            <a:r>
              <a:rPr lang="en-US" sz="1600" b="1" i="0" dirty="0">
                <a:solidFill>
                  <a:schemeClr val="bg2">
                    <a:lumMod val="10000"/>
                  </a:schemeClr>
                </a:solidFill>
                <a:effectLst/>
                <a:latin typeface="Cambria" pitchFamily="18" charset="0"/>
                <a:ea typeface="Cambria" pitchFamily="18" charset="0"/>
                <a:cs typeface="Times New Roman" panose="02020603050405020304" pitchFamily="18" charset="0"/>
              </a:rPr>
              <a:t>React</a:t>
            </a:r>
            <a:r>
              <a:rPr lang="en-US" sz="1600" b="0" i="0" dirty="0">
                <a:solidFill>
                  <a:schemeClr val="bg2">
                    <a:lumMod val="10000"/>
                  </a:schemeClr>
                </a:solidFill>
                <a:effectLst/>
                <a:latin typeface="Cambria" pitchFamily="18" charset="0"/>
                <a:ea typeface="Cambria" pitchFamily="18" charset="0"/>
                <a:cs typeface="Times New Roman" panose="02020603050405020304" pitchFamily="18" charset="0"/>
              </a:rPr>
              <a:t> allows developers to create large web applications that can change data, without reloading the page. The main purpose of </a:t>
            </a:r>
            <a:r>
              <a:rPr lang="en-US" sz="1600" b="1" i="0" dirty="0">
                <a:solidFill>
                  <a:schemeClr val="bg2">
                    <a:lumMod val="10000"/>
                  </a:schemeClr>
                </a:solidFill>
                <a:effectLst/>
                <a:latin typeface="Cambria" pitchFamily="18" charset="0"/>
                <a:ea typeface="Cambria" pitchFamily="18" charset="0"/>
                <a:cs typeface="Times New Roman" panose="02020603050405020304" pitchFamily="18" charset="0"/>
              </a:rPr>
              <a:t>React</a:t>
            </a:r>
            <a:r>
              <a:rPr lang="en-US" sz="1600" b="0" i="0" dirty="0">
                <a:solidFill>
                  <a:schemeClr val="bg2">
                    <a:lumMod val="10000"/>
                  </a:schemeClr>
                </a:solidFill>
                <a:effectLst/>
                <a:latin typeface="Cambria" pitchFamily="18" charset="0"/>
                <a:ea typeface="Cambria" pitchFamily="18" charset="0"/>
                <a:cs typeface="Times New Roman" panose="02020603050405020304" pitchFamily="18" charset="0"/>
              </a:rPr>
              <a:t> is to be fast, scalable, and simple.</a:t>
            </a:r>
          </a:p>
          <a:p>
            <a:pPr algn="just">
              <a:buFont typeface="Wingdings" panose="05000000000000000000" pitchFamily="2" charset="2"/>
              <a:buChar char="v"/>
            </a:pPr>
            <a:r>
              <a:rPr lang="en-US" sz="1600" dirty="0">
                <a:solidFill>
                  <a:schemeClr val="accent5"/>
                </a:solidFill>
                <a:latin typeface="Cambria" pitchFamily="18" charset="0"/>
                <a:ea typeface="Cambria" pitchFamily="18" charset="0"/>
                <a:cs typeface="Times New Roman" panose="02020603050405020304" pitchFamily="18" charset="0"/>
              </a:rPr>
              <a:t> </a:t>
            </a:r>
            <a:r>
              <a:rPr lang="en-US" sz="1600" b="1" dirty="0">
                <a:solidFill>
                  <a:schemeClr val="accent5"/>
                </a:solidFill>
                <a:latin typeface="Cambria" pitchFamily="18" charset="0"/>
                <a:ea typeface="Cambria" pitchFamily="18" charset="0"/>
                <a:cs typeface="Times New Roman" panose="02020603050405020304" pitchFamily="18" charset="0"/>
              </a:rPr>
              <a:t>MySQL Database </a:t>
            </a:r>
            <a:r>
              <a:rPr lang="en-US" sz="1600" dirty="0">
                <a:solidFill>
                  <a:schemeClr val="accent5"/>
                </a:solidFill>
                <a:latin typeface="Cambria" pitchFamily="18" charset="0"/>
                <a:ea typeface="Cambria" pitchFamily="18" charset="0"/>
                <a:cs typeface="Times New Roman" panose="02020603050405020304" pitchFamily="18" charset="0"/>
              </a:rPr>
              <a:t> </a:t>
            </a:r>
            <a:r>
              <a:rPr lang="en-US" sz="1600" b="1" dirty="0">
                <a:solidFill>
                  <a:schemeClr val="accent5"/>
                </a:solidFill>
                <a:latin typeface="Cambria" pitchFamily="18" charset="0"/>
                <a:ea typeface="Cambria" pitchFamily="18" charset="0"/>
                <a:cs typeface="Times New Roman" panose="02020603050405020304" pitchFamily="18" charset="0"/>
              </a:rPr>
              <a:t>:–</a:t>
            </a:r>
          </a:p>
          <a:p>
            <a:pPr marL="914400" lvl="2" indent="0" algn="just"/>
            <a:r>
              <a:rPr lang="en-US" sz="1600" b="0" i="0" dirty="0">
                <a:solidFill>
                  <a:srgbClr val="000000"/>
                </a:solidFill>
                <a:effectLst/>
                <a:latin typeface="Roboto" panose="02000000000000000000" pitchFamily="2" charset="0"/>
              </a:rPr>
              <a:t>MySQL creates a database for storing and manipulating data, defining the relationship of each table.</a:t>
            </a:r>
            <a:endParaRPr lang="en-US" sz="1800" dirty="0">
              <a:solidFill>
                <a:schemeClr val="accent5"/>
              </a:solidFill>
              <a:latin typeface="Cambria" pitchFamily="18" charset="0"/>
              <a:ea typeface="Cambria" pitchFamily="18" charset="0"/>
              <a:cs typeface="Times New Roman" panose="02020603050405020304" pitchFamily="18" charset="0"/>
            </a:endParaRPr>
          </a:p>
          <a:p>
            <a:pPr marL="0" indent="0">
              <a:buNone/>
            </a:pPr>
            <a:r>
              <a:rPr lang="en-US" sz="1600" b="1" i="0" dirty="0">
                <a:solidFill>
                  <a:srgbClr val="202124"/>
                </a:solidFill>
                <a:effectLst/>
                <a:latin typeface="Cambria" pitchFamily="18" charset="0"/>
                <a:ea typeface="Cambria" pitchFamily="18" charset="0"/>
                <a:cs typeface="Times New Roman" panose="02020603050405020304" pitchFamily="18" charset="0"/>
              </a:rPr>
              <a:t>	</a:t>
            </a:r>
            <a:r>
              <a:rPr lang="en-US" sz="1600" dirty="0">
                <a:solidFill>
                  <a:schemeClr val="bg2">
                    <a:lumMod val="10000"/>
                  </a:schemeClr>
                </a:solidFill>
                <a:latin typeface="Cambria" pitchFamily="18" charset="0"/>
                <a:ea typeface="Cambria" pitchFamily="18" charset="0"/>
              </a:rPr>
              <a:t> </a:t>
            </a:r>
            <a:endParaRPr lang="en-IN" sz="1200" dirty="0">
              <a:solidFill>
                <a:schemeClr val="bg2">
                  <a:lumMod val="10000"/>
                </a:schemeClr>
              </a:solidFill>
              <a:latin typeface="Cambria" pitchFamily="18" charset="0"/>
              <a:ea typeface="Cambria" pitchFamily="18" charset="0"/>
            </a:endParaRPr>
          </a:p>
          <a:p>
            <a:pPr marL="0" indent="0">
              <a:buNone/>
            </a:pPr>
            <a:r>
              <a:rPr lang="en-US" dirty="0">
                <a:solidFill>
                  <a:schemeClr val="bg2">
                    <a:lumMod val="10000"/>
                  </a:schemeClr>
                </a:solidFill>
                <a:latin typeface="Cambria" pitchFamily="18" charset="0"/>
                <a:ea typeface="Cambria" pitchFamily="18" charset="0"/>
              </a:rPr>
              <a:t>  </a:t>
            </a:r>
            <a:endParaRPr lang="en-IN" sz="1400" dirty="0">
              <a:solidFill>
                <a:schemeClr val="bg2">
                  <a:lumMod val="10000"/>
                </a:schemeClr>
              </a:solidFill>
              <a:latin typeface="Cambria" pitchFamily="18" charset="0"/>
              <a:ea typeface="Cambria" pitchFamily="18" charset="0"/>
            </a:endParaRPr>
          </a:p>
          <a:p>
            <a:endParaRPr lang="en-US" sz="1400" dirty="0"/>
          </a:p>
        </p:txBody>
      </p:sp>
      <p:sp>
        <p:nvSpPr>
          <p:cNvPr id="5" name="Slide Number Placeholder 4">
            <a:extLst>
              <a:ext uri="{FF2B5EF4-FFF2-40B4-BE49-F238E27FC236}">
                <a16:creationId xmlns:a16="http://schemas.microsoft.com/office/drawing/2014/main" xmlns=""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6</a:t>
            </a:fld>
            <a:endParaRPr lang="en-US" dirty="0"/>
          </a:p>
        </p:txBody>
      </p:sp>
      <p:sp>
        <p:nvSpPr>
          <p:cNvPr id="4" name="Footer Placeholder 3">
            <a:extLst>
              <a:ext uri="{FF2B5EF4-FFF2-40B4-BE49-F238E27FC236}">
                <a16:creationId xmlns:a16="http://schemas.microsoft.com/office/drawing/2014/main" xmlns="" id="{529E91F3-E1A0-DB4A-8CD8-D9D1AB0FFB40}"/>
              </a:ext>
            </a:extLst>
          </p:cNvPr>
          <p:cNvSpPr>
            <a:spLocks noGrp="1"/>
          </p:cNvSpPr>
          <p:nvPr>
            <p:ph type="ftr" sz="quarter" idx="22"/>
          </p:nvPr>
        </p:nvSpPr>
        <p:spPr>
          <a:xfrm>
            <a:off x="1494790" y="6332220"/>
            <a:ext cx="1497330" cy="247651"/>
          </a:xfrm>
        </p:spPr>
        <p:txBody>
          <a:bodyPr/>
          <a:lstStyle/>
          <a:p>
            <a:r>
              <a:rPr lang="en-US" dirty="0"/>
              <a:t>AirTaxi</a:t>
            </a:r>
          </a:p>
        </p:txBody>
      </p:sp>
      <p:sp>
        <p:nvSpPr>
          <p:cNvPr id="3" name="Date Placeholder 2">
            <a:extLst>
              <a:ext uri="{FF2B5EF4-FFF2-40B4-BE49-F238E27FC236}">
                <a16:creationId xmlns:a16="http://schemas.microsoft.com/office/drawing/2014/main" xmlns="" id="{4D5B7634-ADBA-124F-B8CA-431F07F18D44}"/>
              </a:ext>
            </a:extLst>
          </p:cNvPr>
          <p:cNvSpPr>
            <a:spLocks noGrp="1"/>
          </p:cNvSpPr>
          <p:nvPr>
            <p:ph type="dt" sz="half" idx="21"/>
          </p:nvPr>
        </p:nvSpPr>
        <p:spPr>
          <a:xfrm>
            <a:off x="2992120" y="6332220"/>
            <a:ext cx="1313180" cy="247651"/>
          </a:xfrm>
        </p:spPr>
        <p:txBody>
          <a:bodyPr/>
          <a:lstStyle/>
          <a:p>
            <a:fld id="{6FCA8E82-58CD-E045-8B98-B7A85B79B752}" type="datetime4">
              <a:rPr lang="en-US" smtClean="0"/>
              <a:pPr/>
              <a:t>September 28, 2022</a:t>
            </a:fld>
            <a:endParaRPr lang="en-US" dirty="0"/>
          </a:p>
        </p:txBody>
      </p:sp>
    </p:spTree>
    <p:extLst>
      <p:ext uri="{BB962C8B-B14F-4D97-AF65-F5344CB8AC3E}">
        <p14:creationId xmlns:p14="http://schemas.microsoft.com/office/powerpoint/2010/main" val="101005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122DF8-59D4-D94D-8ED9-F2F319899DBF}"/>
              </a:ext>
            </a:extLst>
          </p:cNvPr>
          <p:cNvSpPr>
            <a:spLocks noGrp="1"/>
          </p:cNvSpPr>
          <p:nvPr>
            <p:ph type="title"/>
          </p:nvPr>
        </p:nvSpPr>
        <p:spPr>
          <a:xfrm>
            <a:off x="952500" y="941816"/>
            <a:ext cx="4941477" cy="610863"/>
          </a:xfrm>
        </p:spPr>
        <p:txBody>
          <a:bodyPr/>
          <a:lstStyle/>
          <a:p>
            <a:r>
              <a:rPr lang="en-US" dirty="0"/>
              <a:t>Roles:</a:t>
            </a:r>
          </a:p>
        </p:txBody>
      </p:sp>
      <p:sp>
        <p:nvSpPr>
          <p:cNvPr id="45" name="Text Placeholder 44">
            <a:extLst>
              <a:ext uri="{FF2B5EF4-FFF2-40B4-BE49-F238E27FC236}">
                <a16:creationId xmlns:a16="http://schemas.microsoft.com/office/drawing/2014/main" xmlns="" id="{803A1E73-C790-447A-974F-B3ADB50149F7}"/>
              </a:ext>
            </a:extLst>
          </p:cNvPr>
          <p:cNvSpPr>
            <a:spLocks noGrp="1"/>
          </p:cNvSpPr>
          <p:nvPr>
            <p:ph type="body" sz="quarter" idx="12"/>
          </p:nvPr>
        </p:nvSpPr>
        <p:spPr>
          <a:xfrm>
            <a:off x="952500" y="2133600"/>
            <a:ext cx="9509312" cy="3971365"/>
          </a:xfrm>
        </p:spPr>
        <p:txBody>
          <a:bodyPr/>
          <a:lstStyle/>
          <a:p>
            <a:r>
              <a:rPr lang="en-US" sz="1400" dirty="0"/>
              <a:t>                  </a:t>
            </a:r>
          </a:p>
        </p:txBody>
      </p:sp>
      <p:sp>
        <p:nvSpPr>
          <p:cNvPr id="5" name="Slide Number Placeholder 4">
            <a:extLst>
              <a:ext uri="{FF2B5EF4-FFF2-40B4-BE49-F238E27FC236}">
                <a16:creationId xmlns:a16="http://schemas.microsoft.com/office/drawing/2014/main" xmlns=""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7</a:t>
            </a:fld>
            <a:endParaRPr lang="en-US" dirty="0"/>
          </a:p>
        </p:txBody>
      </p:sp>
      <p:sp>
        <p:nvSpPr>
          <p:cNvPr id="4" name="Footer Placeholder 3">
            <a:extLst>
              <a:ext uri="{FF2B5EF4-FFF2-40B4-BE49-F238E27FC236}">
                <a16:creationId xmlns:a16="http://schemas.microsoft.com/office/drawing/2014/main" xmlns="" id="{529E91F3-E1A0-DB4A-8CD8-D9D1AB0FFB40}"/>
              </a:ext>
            </a:extLst>
          </p:cNvPr>
          <p:cNvSpPr>
            <a:spLocks noGrp="1"/>
          </p:cNvSpPr>
          <p:nvPr>
            <p:ph type="ftr" sz="quarter" idx="22"/>
          </p:nvPr>
        </p:nvSpPr>
        <p:spPr>
          <a:xfrm>
            <a:off x="1494790" y="6332220"/>
            <a:ext cx="1497330" cy="247651"/>
          </a:xfrm>
        </p:spPr>
        <p:txBody>
          <a:bodyPr/>
          <a:lstStyle/>
          <a:p>
            <a:r>
              <a:rPr lang="en-US" dirty="0"/>
              <a:t>AirTaxi</a:t>
            </a:r>
          </a:p>
        </p:txBody>
      </p:sp>
      <p:sp>
        <p:nvSpPr>
          <p:cNvPr id="3" name="Date Placeholder 2">
            <a:extLst>
              <a:ext uri="{FF2B5EF4-FFF2-40B4-BE49-F238E27FC236}">
                <a16:creationId xmlns:a16="http://schemas.microsoft.com/office/drawing/2014/main" xmlns="" id="{4D5B7634-ADBA-124F-B8CA-431F07F18D44}"/>
              </a:ext>
            </a:extLst>
          </p:cNvPr>
          <p:cNvSpPr>
            <a:spLocks noGrp="1"/>
          </p:cNvSpPr>
          <p:nvPr>
            <p:ph type="dt" sz="half" idx="21"/>
          </p:nvPr>
        </p:nvSpPr>
        <p:spPr>
          <a:xfrm>
            <a:off x="2992120" y="6332220"/>
            <a:ext cx="1313180" cy="247651"/>
          </a:xfrm>
        </p:spPr>
        <p:txBody>
          <a:bodyPr/>
          <a:lstStyle/>
          <a:p>
            <a:fld id="{6FCA8E82-58CD-E045-8B98-B7A85B79B752}" type="datetime4">
              <a:rPr lang="en-US" smtClean="0"/>
              <a:pPr/>
              <a:t>September 28, 2022</a:t>
            </a:fld>
            <a:endParaRPr lang="en-US" dirty="0"/>
          </a:p>
        </p:txBody>
      </p:sp>
      <p:pic>
        <p:nvPicPr>
          <p:cNvPr id="7" name="Graphic 6" descr="Office worker">
            <a:extLst>
              <a:ext uri="{FF2B5EF4-FFF2-40B4-BE49-F238E27FC236}">
                <a16:creationId xmlns:a16="http://schemas.microsoft.com/office/drawing/2014/main" xmlns="" id="{97E95C08-8E6D-8864-791C-965488E54B6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450250" y="2514600"/>
            <a:ext cx="914400" cy="914400"/>
          </a:xfrm>
          <a:prstGeom prst="rect">
            <a:avLst/>
          </a:prstGeom>
        </p:spPr>
      </p:pic>
      <p:sp>
        <p:nvSpPr>
          <p:cNvPr id="8" name="Rectangle 7">
            <a:extLst>
              <a:ext uri="{FF2B5EF4-FFF2-40B4-BE49-F238E27FC236}">
                <a16:creationId xmlns:a16="http://schemas.microsoft.com/office/drawing/2014/main" xmlns="" id="{9AD49710-98C0-5F60-23C7-A91D05875323}"/>
              </a:ext>
            </a:extLst>
          </p:cNvPr>
          <p:cNvSpPr/>
          <p:nvPr/>
        </p:nvSpPr>
        <p:spPr>
          <a:xfrm>
            <a:off x="2082697" y="3429000"/>
            <a:ext cx="1649505" cy="497541"/>
          </a:xfrm>
          <a:prstGeom prst="rect">
            <a:avLst/>
          </a:prstGeom>
          <a:solidFill>
            <a:schemeClr val="tx2">
              <a:lumMod val="40000"/>
              <a:lumOff val="6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0000"/>
                </a:solidFill>
              </a:rPr>
              <a:t>Users</a:t>
            </a:r>
            <a:endParaRPr lang="en-IN" b="1" dirty="0">
              <a:solidFill>
                <a:srgbClr val="FF0000"/>
              </a:solidFill>
            </a:endParaRPr>
          </a:p>
        </p:txBody>
      </p:sp>
      <p:sp>
        <p:nvSpPr>
          <p:cNvPr id="9" name="TextBox 8">
            <a:extLst>
              <a:ext uri="{FF2B5EF4-FFF2-40B4-BE49-F238E27FC236}">
                <a16:creationId xmlns:a16="http://schemas.microsoft.com/office/drawing/2014/main" xmlns="" id="{C1584196-B1A2-9470-E99B-C797B4115E81}"/>
              </a:ext>
            </a:extLst>
          </p:cNvPr>
          <p:cNvSpPr txBox="1"/>
          <p:nvPr/>
        </p:nvSpPr>
        <p:spPr>
          <a:xfrm>
            <a:off x="1730188" y="4153797"/>
            <a:ext cx="3005491" cy="1200329"/>
          </a:xfrm>
          <a:prstGeom prst="rect">
            <a:avLst/>
          </a:prstGeom>
          <a:noFill/>
        </p:spPr>
        <p:txBody>
          <a:bodyPr wrap="square" rtlCol="0">
            <a:spAutoFit/>
          </a:bodyPr>
          <a:lstStyle/>
          <a:p>
            <a:r>
              <a:rPr lang="en-IN" dirty="0">
                <a:solidFill>
                  <a:schemeClr val="bg1">
                    <a:lumMod val="95000"/>
                    <a:lumOff val="5000"/>
                  </a:schemeClr>
                </a:solidFill>
              </a:rPr>
              <a:t>In this module Users can register itself, search flights, book flight, cancel the flight, view the booking details.</a:t>
            </a:r>
          </a:p>
        </p:txBody>
      </p:sp>
      <p:pic>
        <p:nvPicPr>
          <p:cNvPr id="10" name="Graphic 9" descr="Office worker">
            <a:extLst>
              <a:ext uri="{FF2B5EF4-FFF2-40B4-BE49-F238E27FC236}">
                <a16:creationId xmlns:a16="http://schemas.microsoft.com/office/drawing/2014/main" xmlns="" id="{9BEC1E5E-5435-8BD0-5A64-325A3268BF5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746793" y="2488558"/>
            <a:ext cx="862106" cy="914400"/>
          </a:xfrm>
          <a:prstGeom prst="rect">
            <a:avLst/>
          </a:prstGeom>
        </p:spPr>
      </p:pic>
      <p:sp>
        <p:nvSpPr>
          <p:cNvPr id="11" name="Rectangle 10">
            <a:extLst>
              <a:ext uri="{FF2B5EF4-FFF2-40B4-BE49-F238E27FC236}">
                <a16:creationId xmlns:a16="http://schemas.microsoft.com/office/drawing/2014/main" xmlns="" id="{56897D40-F14F-CB5A-5030-4347C48211CA}"/>
              </a:ext>
            </a:extLst>
          </p:cNvPr>
          <p:cNvSpPr/>
          <p:nvPr/>
        </p:nvSpPr>
        <p:spPr>
          <a:xfrm>
            <a:off x="6353094" y="3428999"/>
            <a:ext cx="1649505" cy="497541"/>
          </a:xfrm>
          <a:prstGeom prst="rect">
            <a:avLst/>
          </a:prstGeom>
          <a:solidFill>
            <a:schemeClr val="tx2">
              <a:lumMod val="40000"/>
              <a:lumOff val="6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0000"/>
                </a:solidFill>
              </a:rPr>
              <a:t>Admin</a:t>
            </a:r>
            <a:endParaRPr lang="en-IN" b="1" dirty="0">
              <a:solidFill>
                <a:srgbClr val="FF0000"/>
              </a:solidFill>
            </a:endParaRPr>
          </a:p>
        </p:txBody>
      </p:sp>
      <p:sp>
        <p:nvSpPr>
          <p:cNvPr id="12" name="TextBox 11">
            <a:extLst>
              <a:ext uri="{FF2B5EF4-FFF2-40B4-BE49-F238E27FC236}">
                <a16:creationId xmlns:a16="http://schemas.microsoft.com/office/drawing/2014/main" xmlns="" id="{5656ABD6-240E-8AC2-4EA2-17DA563C7885}"/>
              </a:ext>
            </a:extLst>
          </p:cNvPr>
          <p:cNvSpPr txBox="1"/>
          <p:nvPr/>
        </p:nvSpPr>
        <p:spPr>
          <a:xfrm flipH="1">
            <a:off x="6273208" y="4153797"/>
            <a:ext cx="3094074" cy="1200329"/>
          </a:xfrm>
          <a:prstGeom prst="rect">
            <a:avLst/>
          </a:prstGeom>
          <a:noFill/>
        </p:spPr>
        <p:txBody>
          <a:bodyPr wrap="square" rtlCol="0">
            <a:spAutoFit/>
          </a:bodyPr>
          <a:lstStyle/>
          <a:p>
            <a:r>
              <a:rPr lang="en-IN" dirty="0">
                <a:solidFill>
                  <a:schemeClr val="bg1">
                    <a:lumMod val="95000"/>
                    <a:lumOff val="5000"/>
                  </a:schemeClr>
                </a:solidFill>
              </a:rPr>
              <a:t>In this module Admin can add Airline details, cancel the flights, And update the flight details..</a:t>
            </a:r>
          </a:p>
        </p:txBody>
      </p:sp>
      <p:cxnSp>
        <p:nvCxnSpPr>
          <p:cNvPr id="23" name="Straight Connector 22">
            <a:extLst>
              <a:ext uri="{FF2B5EF4-FFF2-40B4-BE49-F238E27FC236}">
                <a16:creationId xmlns:a16="http://schemas.microsoft.com/office/drawing/2014/main" xmlns="" id="{2C716083-BBB0-0AAB-D07D-64E0AA3A7C68}"/>
              </a:ext>
            </a:extLst>
          </p:cNvPr>
          <p:cNvCxnSpPr>
            <a:cxnSpLocks/>
          </p:cNvCxnSpPr>
          <p:nvPr/>
        </p:nvCxnSpPr>
        <p:spPr>
          <a:xfrm>
            <a:off x="5397126" y="2133600"/>
            <a:ext cx="28140" cy="389964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151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339315B-8AAE-A946-ABBF-894F2E4B1338}"/>
              </a:ext>
            </a:extLst>
          </p:cNvPr>
          <p:cNvSpPr>
            <a:spLocks noGrp="1"/>
          </p:cNvSpPr>
          <p:nvPr>
            <p:ph type="title"/>
          </p:nvPr>
        </p:nvSpPr>
        <p:spPr>
          <a:xfrm>
            <a:off x="964023" y="879063"/>
            <a:ext cx="8081654" cy="610863"/>
          </a:xfrm>
        </p:spPr>
        <p:txBody>
          <a:bodyPr/>
          <a:lstStyle/>
          <a:p>
            <a:r>
              <a:rPr lang="en-US" u="sng" dirty="0"/>
              <a:t>Product Function</a:t>
            </a:r>
          </a:p>
        </p:txBody>
      </p:sp>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8</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895350" y="1628775"/>
            <a:ext cx="10401300" cy="3689856"/>
          </a:xfrm>
          <a:prstGeom prst="rect">
            <a:avLst/>
          </a:prstGeom>
          <a:noFill/>
        </p:spPr>
        <p:txBody>
          <a:bodyPr wrap="square" rtlCol="0">
            <a:spAutoFit/>
          </a:bodyPr>
          <a:lstStyle/>
          <a:p>
            <a:pPr marL="285750" marR="511175" indent="-285750" algn="just">
              <a:lnSpc>
                <a:spcPct val="115000"/>
              </a:lnSpc>
              <a:spcBef>
                <a:spcPts val="430"/>
              </a:spcBef>
              <a:spcAft>
                <a:spcPts val="1000"/>
              </a:spcAft>
              <a:buFont typeface="Wingdings" panose="05000000000000000000" pitchFamily="2" charset="2"/>
              <a:buChar char="q"/>
            </a:pPr>
            <a:r>
              <a:rPr lang="en-US" sz="2800"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User requirements</a:t>
            </a:r>
            <a:endParaRPr lang="en-IN" sz="28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User properties like first name , last  name, email, password, contact number.</a:t>
            </a:r>
            <a:endParaRPr lang="en-IN" sz="1800" b="1"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Associated with Flight Miles accumulated and Credit Card information.</a:t>
            </a:r>
            <a:endParaRPr lang="en-IN" sz="1800" b="1"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Admin add Flight properties like Departing/Arriving City, Departure/Arrival dates and times and an identifying Flight Number.</a:t>
            </a:r>
            <a:endParaRPr lang="en-IN" sz="1800" b="1"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b="1"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Flight Seat properties of identifying seat number, reserved and flight Associated to Flight by flight number.</a:t>
            </a:r>
            <a:endParaRPr lang="en-IN" sz="1800" b="1"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29765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91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339315B-8AAE-A946-ABBF-894F2E4B1338}"/>
              </a:ext>
            </a:extLst>
          </p:cNvPr>
          <p:cNvSpPr>
            <a:spLocks noGrp="1"/>
          </p:cNvSpPr>
          <p:nvPr>
            <p:ph type="title"/>
          </p:nvPr>
        </p:nvSpPr>
        <p:spPr>
          <a:xfrm>
            <a:off x="964023" y="879063"/>
            <a:ext cx="8081654" cy="610863"/>
          </a:xfrm>
        </p:spPr>
        <p:txBody>
          <a:bodyPr/>
          <a:lstStyle/>
          <a:p>
            <a:r>
              <a:rPr lang="en-US" u="sng" dirty="0"/>
              <a:t>Product Function</a:t>
            </a:r>
          </a:p>
        </p:txBody>
      </p:sp>
      <p:sp>
        <p:nvSpPr>
          <p:cNvPr id="6" name="Slide Number Placeholder 5">
            <a:extLst>
              <a:ext uri="{FF2B5EF4-FFF2-40B4-BE49-F238E27FC236}">
                <a16:creationId xmlns:a16="http://schemas.microsoft.com/office/drawing/2014/main" xmlns=""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9</a:t>
            </a:fld>
            <a:endParaRPr lang="en-US" dirty="0"/>
          </a:p>
        </p:txBody>
      </p:sp>
      <p:sp>
        <p:nvSpPr>
          <p:cNvPr id="5" name="Footer Placeholder 4">
            <a:extLst>
              <a:ext uri="{FF2B5EF4-FFF2-40B4-BE49-F238E27FC236}">
                <a16:creationId xmlns:a16="http://schemas.microsoft.com/office/drawing/2014/main" xmlns="" id="{234E9584-EA07-9B45-9700-4AD3524B82A0}"/>
              </a:ext>
            </a:extLst>
          </p:cNvPr>
          <p:cNvSpPr>
            <a:spLocks noGrp="1"/>
          </p:cNvSpPr>
          <p:nvPr>
            <p:ph type="ftr" sz="quarter" idx="12"/>
          </p:nvPr>
        </p:nvSpPr>
        <p:spPr>
          <a:xfrm>
            <a:off x="1494790" y="6332220"/>
            <a:ext cx="1497330" cy="247651"/>
          </a:xfrm>
        </p:spPr>
        <p:txBody>
          <a:bodyPr/>
          <a:lstStyle/>
          <a:p>
            <a:r>
              <a:rPr lang="en-US" dirty="0"/>
              <a:t>AirTaxi</a:t>
            </a:r>
          </a:p>
        </p:txBody>
      </p:sp>
      <p:sp>
        <p:nvSpPr>
          <p:cNvPr id="4" name="Date Placeholder 3">
            <a:extLst>
              <a:ext uri="{FF2B5EF4-FFF2-40B4-BE49-F238E27FC236}">
                <a16:creationId xmlns:a16="http://schemas.microsoft.com/office/drawing/2014/main" xmlns=""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September 28, 2022</a:t>
            </a:fld>
            <a:endParaRPr lang="en-US" dirty="0"/>
          </a:p>
        </p:txBody>
      </p:sp>
      <p:sp>
        <p:nvSpPr>
          <p:cNvPr id="10" name="TextBox 9">
            <a:extLst>
              <a:ext uri="{FF2B5EF4-FFF2-40B4-BE49-F238E27FC236}">
                <a16:creationId xmlns:a16="http://schemas.microsoft.com/office/drawing/2014/main" xmlns="" id="{C73404FE-9ADF-C330-7D70-1E24DE9DA6B8}"/>
              </a:ext>
            </a:extLst>
          </p:cNvPr>
          <p:cNvSpPr txBox="1"/>
          <p:nvPr/>
        </p:nvSpPr>
        <p:spPr>
          <a:xfrm>
            <a:off x="1095375" y="1857375"/>
            <a:ext cx="10401300" cy="4509055"/>
          </a:xfrm>
          <a:prstGeom prst="rect">
            <a:avLst/>
          </a:prstGeom>
          <a:noFill/>
        </p:spPr>
        <p:txBody>
          <a:bodyPr wrap="square" rtlCol="0">
            <a:spAutoFit/>
          </a:bodyPr>
          <a:lstStyle/>
          <a:p>
            <a:pPr marL="285750" marR="511175" indent="-285750" algn="just">
              <a:lnSpc>
                <a:spcPct val="115000"/>
              </a:lnSpc>
              <a:spcBef>
                <a:spcPts val="430"/>
              </a:spcBef>
              <a:spcAft>
                <a:spcPts val="1000"/>
              </a:spcAft>
              <a:buFont typeface="Wingdings" panose="05000000000000000000" pitchFamily="2" charset="2"/>
              <a:buChar char="q"/>
            </a:pPr>
            <a:r>
              <a:rPr lang="en-US" sz="1800"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SEARCH</a:t>
            </a:r>
            <a:r>
              <a:rPr lang="en-US"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This function allows the Passenger to search for airplanes and ticket's availability between two cities, i.e. departure city and arrival city, the date of departure, preferred time and number of passengers.</a:t>
            </a:r>
          </a:p>
          <a:p>
            <a:pPr marL="285750" marR="511175" indent="-285750" algn="just">
              <a:lnSpc>
                <a:spcPct val="115000"/>
              </a:lnSpc>
              <a:spcBef>
                <a:spcPts val="430"/>
              </a:spcBef>
              <a:spcAft>
                <a:spcPts val="1000"/>
              </a:spcAft>
              <a:buFont typeface="Wingdings" panose="05000000000000000000" pitchFamily="2" charset="2"/>
              <a:buChar char="q"/>
            </a:pPr>
            <a:r>
              <a:rPr lang="en-US" sz="1800" b="1"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SELECTION</a:t>
            </a: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 This function allows a particular airplane to be selected from the displayed list. </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R="511175" algn="just">
              <a:lnSpc>
                <a:spcPct val="115000"/>
              </a:lnSpc>
              <a:spcBef>
                <a:spcPts val="430"/>
              </a:spcBef>
              <a:spcAft>
                <a:spcPts val="1000"/>
              </a:spcAft>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Arial" panose="020B0604020202020204" pitchFamily="34" charset="0"/>
              </a:rPr>
              <a:t>All details such as:</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airplane number</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Date, time and place of departure</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Date, time and place of arrival</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342900" marR="511175" lvl="0" indent="-342900" algn="just">
              <a:lnSpc>
                <a:spcPct val="115000"/>
              </a:lnSpc>
              <a:spcBef>
                <a:spcPts val="430"/>
              </a:spcBef>
              <a:spcAft>
                <a:spcPts val="1000"/>
              </a:spcAft>
              <a:buFont typeface="Symbol" panose="05050102010706020507" pitchFamily="18" charset="2"/>
              <a:buChar char=""/>
            </a:pPr>
            <a:r>
              <a:rPr lang="en-US" sz="1800" dirty="0">
                <a:solidFill>
                  <a:schemeClr val="bg1">
                    <a:lumMod val="95000"/>
                    <a:lumOff val="5000"/>
                  </a:schemeClr>
                </a:solidFill>
                <a:effectLst/>
                <a:latin typeface="Times New Roman" panose="02020603050405020304" pitchFamily="18" charset="0"/>
                <a:ea typeface="Times New Roman" panose="02020603050405020304" pitchFamily="18" charset="0"/>
                <a:cs typeface="Mangal" panose="02040503050203030202" pitchFamily="18" charset="0"/>
              </a:rPr>
              <a:t>Fare per head etc.</a:t>
            </a:r>
            <a:endParaRPr lang="en-IN" sz="1800" dirty="0">
              <a:solidFill>
                <a:schemeClr val="bg1">
                  <a:lumMod val="95000"/>
                  <a:lumOff val="5000"/>
                </a:schemeClr>
              </a:solidFill>
              <a:effectLst/>
              <a:latin typeface="Calibri" panose="020F0502020204030204" pitchFamily="34" charset="0"/>
              <a:ea typeface="Times New Roman" panose="02020603050405020304" pitchFamily="18" charset="0"/>
              <a:cs typeface="Mangal" panose="02040503050203030202" pitchFamily="18" charset="0"/>
            </a:endParaRPr>
          </a:p>
          <a:p>
            <a:pPr marL="285750" marR="511175" indent="-285750" algn="just">
              <a:lnSpc>
                <a:spcPct val="115000"/>
              </a:lnSpc>
              <a:spcBef>
                <a:spcPts val="430"/>
              </a:spcBef>
              <a:spcAft>
                <a:spcPts val="1000"/>
              </a:spcAft>
              <a:buFont typeface="Wingdings" panose="05000000000000000000" pitchFamily="2" charset="2"/>
              <a:buChar char="q"/>
            </a:pPr>
            <a:endParaRPr lang="en-US"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521537536"/>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TM10001114[[fn=Gallery]]</Template>
  <TotalTime>538</TotalTime>
  <Words>729</Words>
  <Application>Microsoft Office PowerPoint</Application>
  <PresentationFormat>Widescreen</PresentationFormat>
  <Paragraphs>194</Paragraphs>
  <Slides>33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Calibri</vt:lpstr>
      <vt:lpstr>Cambria</vt:lpstr>
      <vt:lpstr>Franklin Gothic Book</vt:lpstr>
      <vt:lpstr>Franklin Gothic Demi</vt:lpstr>
      <vt:lpstr>Google Sans</vt:lpstr>
      <vt:lpstr>Mangal</vt:lpstr>
      <vt:lpstr>Roboto</vt:lpstr>
      <vt:lpstr>Symbol</vt:lpstr>
      <vt:lpstr>Times New Roman</vt:lpstr>
      <vt:lpstr>Wingdings</vt:lpstr>
      <vt:lpstr>Theme1</vt:lpstr>
      <vt:lpstr>AirTaxi (Airline Reservation System)</vt:lpstr>
      <vt:lpstr>Agenda:</vt:lpstr>
      <vt:lpstr>Problem Statement</vt:lpstr>
      <vt:lpstr>Introduction</vt:lpstr>
      <vt:lpstr> The airline booking website is an application stored in the user server. The purpose of the website is to resolve the client to allow website users to perform tasks related to booking an airline flight. The system enables to perform the following functions:  </vt:lpstr>
      <vt:lpstr>Technology Used :</vt:lpstr>
      <vt:lpstr>Roles:</vt:lpstr>
      <vt:lpstr>Product Function</vt:lpstr>
      <vt:lpstr>Product Function</vt:lpstr>
      <vt:lpstr>Product Function</vt:lpstr>
      <vt:lpstr>User Use Case Diagram</vt:lpstr>
      <vt:lpstr>Admin Use Case Diagram</vt:lpstr>
      <vt:lpstr>User Activity Diagram</vt:lpstr>
      <vt:lpstr>PowerPoint Presentation</vt:lpstr>
      <vt:lpstr>PowerPoint Presentation</vt:lpstr>
      <vt:lpstr>Website Interfaces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team</vt:lpstr>
      <vt:lpstr>Thank you !!</vt:lpstr>
      <vt:lpstr>Last year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dc:title>
  <dc:creator>Ashish Sawant</dc:creator>
  <cp:lastModifiedBy>abdulazizshaikh400@gmail.com</cp:lastModifiedBy>
  <cp:revision>26</cp:revision>
  <dcterms:created xsi:type="dcterms:W3CDTF">2022-09-26T03:17:20Z</dcterms:created>
  <dcterms:modified xsi:type="dcterms:W3CDTF">2022-09-28T11:22:09Z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